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0420-7DEE-4E64-838F-F37F9AED222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3F98F-DEC7-4B74-911D-5F56BCA129BA}">
      <dgm:prSet/>
      <dgm:spPr/>
      <dgm:t>
        <a:bodyPr/>
        <a:lstStyle/>
        <a:p>
          <a:pPr rtl="0"/>
          <a:r>
            <a:rPr lang="en-US" b="1" i="0" baseline="0" dirty="0" smtClean="0"/>
            <a:t>Patricians</a:t>
          </a:r>
          <a:r>
            <a:rPr lang="en-US" b="0" i="0" baseline="0" dirty="0" smtClean="0"/>
            <a:t> – banking and trade industry</a:t>
          </a:r>
          <a:endParaRPr lang="en-US" dirty="0"/>
        </a:p>
      </dgm:t>
    </dgm:pt>
    <dgm:pt modelId="{CA210242-99D7-4914-BF1A-5F5F131E77FF}" type="parTrans" cxnId="{FFDF7AC3-63B8-4379-A5AA-65D5C8EB8F95}">
      <dgm:prSet/>
      <dgm:spPr/>
      <dgm:t>
        <a:bodyPr/>
        <a:lstStyle/>
        <a:p>
          <a:endParaRPr lang="en-US"/>
        </a:p>
      </dgm:t>
    </dgm:pt>
    <dgm:pt modelId="{46DDEA2D-43A0-421B-BD5F-C3176B2604EC}" type="sibTrans" cxnId="{FFDF7AC3-63B8-4379-A5AA-65D5C8EB8F95}">
      <dgm:prSet/>
      <dgm:spPr/>
      <dgm:t>
        <a:bodyPr/>
        <a:lstStyle/>
        <a:p>
          <a:endParaRPr lang="en-US"/>
        </a:p>
      </dgm:t>
    </dgm:pt>
    <dgm:pt modelId="{04EDBD11-5D05-4035-9B1C-C8889B73B0D7}">
      <dgm:prSet/>
      <dgm:spPr/>
      <dgm:t>
        <a:bodyPr/>
        <a:lstStyle/>
        <a:p>
          <a:pPr rtl="0"/>
          <a:r>
            <a:rPr lang="en-US" b="1" i="0" baseline="0" dirty="0" smtClean="0"/>
            <a:t>Burghers</a:t>
          </a:r>
          <a:r>
            <a:rPr lang="en-US" b="0" i="0" baseline="0" dirty="0" smtClean="0"/>
            <a:t> – shopkeepers, artisans, guild members</a:t>
          </a:r>
          <a:endParaRPr lang="en-US" dirty="0"/>
        </a:p>
      </dgm:t>
    </dgm:pt>
    <dgm:pt modelId="{6BA06B5F-830F-4B9E-B351-FA796F657086}" type="parTrans" cxnId="{4C3EA4A8-17B0-4FAB-BA06-9815ADB24735}">
      <dgm:prSet/>
      <dgm:spPr/>
      <dgm:t>
        <a:bodyPr/>
        <a:lstStyle/>
        <a:p>
          <a:endParaRPr lang="en-US"/>
        </a:p>
      </dgm:t>
    </dgm:pt>
    <dgm:pt modelId="{995E0460-4BA3-47F4-8A3A-F61B890AE41A}" type="sibTrans" cxnId="{4C3EA4A8-17B0-4FAB-BA06-9815ADB24735}">
      <dgm:prSet/>
      <dgm:spPr/>
      <dgm:t>
        <a:bodyPr/>
        <a:lstStyle/>
        <a:p>
          <a:endParaRPr lang="en-US"/>
        </a:p>
      </dgm:t>
    </dgm:pt>
    <dgm:pt modelId="{D0F1C89D-DD4E-47A4-A3E7-0D152003D426}">
      <dgm:prSet/>
      <dgm:spPr/>
      <dgm:t>
        <a:bodyPr/>
        <a:lstStyle/>
        <a:p>
          <a:pPr rtl="0"/>
          <a:r>
            <a:rPr lang="en-US" b="0" i="0" baseline="0" smtClean="0"/>
            <a:t>Workers  &amp; Unemployed</a:t>
          </a:r>
          <a:endParaRPr lang="en-US"/>
        </a:p>
      </dgm:t>
    </dgm:pt>
    <dgm:pt modelId="{B346D777-E8B3-4842-A4F2-20E33E1DF856}" type="parTrans" cxnId="{FFCE5AFE-BCFF-4ABF-A40F-3625B09AA1E4}">
      <dgm:prSet/>
      <dgm:spPr/>
      <dgm:t>
        <a:bodyPr/>
        <a:lstStyle/>
        <a:p>
          <a:endParaRPr lang="en-US"/>
        </a:p>
      </dgm:t>
    </dgm:pt>
    <dgm:pt modelId="{446949EA-67A2-4E61-B2DF-45372014F4D2}" type="sibTrans" cxnId="{FFCE5AFE-BCFF-4ABF-A40F-3625B09AA1E4}">
      <dgm:prSet/>
      <dgm:spPr/>
      <dgm:t>
        <a:bodyPr/>
        <a:lstStyle/>
        <a:p>
          <a:endParaRPr lang="en-US"/>
        </a:p>
      </dgm:t>
    </dgm:pt>
    <dgm:pt modelId="{2DCF3159-5718-4CFB-A762-EE3846E35A06}" type="pres">
      <dgm:prSet presAssocID="{51F50420-7DEE-4E64-838F-F37F9AED2224}" presName="compositeShape" presStyleCnt="0">
        <dgm:presLayoutVars>
          <dgm:dir/>
          <dgm:resizeHandles/>
        </dgm:presLayoutVars>
      </dgm:prSet>
      <dgm:spPr/>
    </dgm:pt>
    <dgm:pt modelId="{B4A3674D-9058-4E37-BBA6-3A800D5CC50E}" type="pres">
      <dgm:prSet presAssocID="{51F50420-7DEE-4E64-838F-F37F9AED2224}" presName="pyramid" presStyleLbl="node1" presStyleIdx="0" presStyleCnt="1" custScaleY="93333"/>
      <dgm:spPr/>
    </dgm:pt>
    <dgm:pt modelId="{18354E29-24A7-4B78-97A2-B3204081002E}" type="pres">
      <dgm:prSet presAssocID="{51F50420-7DEE-4E64-838F-F37F9AED2224}" presName="theList" presStyleCnt="0"/>
      <dgm:spPr/>
    </dgm:pt>
    <dgm:pt modelId="{6722C647-A5FC-42B6-8ADB-CEE04A168CEE}" type="pres">
      <dgm:prSet presAssocID="{DB03F98F-DEC7-4B74-911D-5F56BCA129B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DD684-E1E8-418B-A35A-50441956AE94}" type="pres">
      <dgm:prSet presAssocID="{DB03F98F-DEC7-4B74-911D-5F56BCA129BA}" presName="aSpace" presStyleCnt="0"/>
      <dgm:spPr/>
    </dgm:pt>
    <dgm:pt modelId="{ED36B42F-87C4-4D9E-8D99-A9ECC16BF893}" type="pres">
      <dgm:prSet presAssocID="{04EDBD11-5D05-4035-9B1C-C8889B73B0D7}" presName="aNode" presStyleLbl="fgAcc1" presStyleIdx="1" presStyleCnt="3">
        <dgm:presLayoutVars>
          <dgm:bulletEnabled val="1"/>
        </dgm:presLayoutVars>
      </dgm:prSet>
      <dgm:spPr/>
    </dgm:pt>
    <dgm:pt modelId="{64879C21-47B6-459E-997A-44C76C0D48E8}" type="pres">
      <dgm:prSet presAssocID="{04EDBD11-5D05-4035-9B1C-C8889B73B0D7}" presName="aSpace" presStyleCnt="0"/>
      <dgm:spPr/>
    </dgm:pt>
    <dgm:pt modelId="{669D2427-B82D-4BDF-8607-3F3DC15A1B1F}" type="pres">
      <dgm:prSet presAssocID="{D0F1C89D-DD4E-47A4-A3E7-0D152003D426}" presName="aNode" presStyleLbl="fgAcc1" presStyleIdx="2" presStyleCnt="3">
        <dgm:presLayoutVars>
          <dgm:bulletEnabled val="1"/>
        </dgm:presLayoutVars>
      </dgm:prSet>
      <dgm:spPr/>
    </dgm:pt>
    <dgm:pt modelId="{498224E9-0FCF-4B78-96FE-9BB3C86C1232}" type="pres">
      <dgm:prSet presAssocID="{D0F1C89D-DD4E-47A4-A3E7-0D152003D426}" presName="aSpace" presStyleCnt="0"/>
      <dgm:spPr/>
    </dgm:pt>
  </dgm:ptLst>
  <dgm:cxnLst>
    <dgm:cxn modelId="{74694777-6102-43B0-AB9B-B562C6679821}" type="presOf" srcId="{DB03F98F-DEC7-4B74-911D-5F56BCA129BA}" destId="{6722C647-A5FC-42B6-8ADB-CEE04A168CEE}" srcOrd="0" destOrd="0" presId="urn:microsoft.com/office/officeart/2005/8/layout/pyramid2"/>
    <dgm:cxn modelId="{FFCE5AFE-BCFF-4ABF-A40F-3625B09AA1E4}" srcId="{51F50420-7DEE-4E64-838F-F37F9AED2224}" destId="{D0F1C89D-DD4E-47A4-A3E7-0D152003D426}" srcOrd="2" destOrd="0" parTransId="{B346D777-E8B3-4842-A4F2-20E33E1DF856}" sibTransId="{446949EA-67A2-4E61-B2DF-45372014F4D2}"/>
    <dgm:cxn modelId="{469193F1-C64B-43AB-9FDE-DB31DC2486F3}" type="presOf" srcId="{04EDBD11-5D05-4035-9B1C-C8889B73B0D7}" destId="{ED36B42F-87C4-4D9E-8D99-A9ECC16BF893}" srcOrd="0" destOrd="0" presId="urn:microsoft.com/office/officeart/2005/8/layout/pyramid2"/>
    <dgm:cxn modelId="{4C3EA4A8-17B0-4FAB-BA06-9815ADB24735}" srcId="{51F50420-7DEE-4E64-838F-F37F9AED2224}" destId="{04EDBD11-5D05-4035-9B1C-C8889B73B0D7}" srcOrd="1" destOrd="0" parTransId="{6BA06B5F-830F-4B9E-B351-FA796F657086}" sibTransId="{995E0460-4BA3-47F4-8A3A-F61B890AE41A}"/>
    <dgm:cxn modelId="{FDAB5C28-EA7D-450C-994B-6A0B6D909063}" type="presOf" srcId="{D0F1C89D-DD4E-47A4-A3E7-0D152003D426}" destId="{669D2427-B82D-4BDF-8607-3F3DC15A1B1F}" srcOrd="0" destOrd="0" presId="urn:microsoft.com/office/officeart/2005/8/layout/pyramid2"/>
    <dgm:cxn modelId="{BEE6B902-57D9-4A6D-8B93-D6627EBA679E}" type="presOf" srcId="{51F50420-7DEE-4E64-838F-F37F9AED2224}" destId="{2DCF3159-5718-4CFB-A762-EE3846E35A06}" srcOrd="0" destOrd="0" presId="urn:microsoft.com/office/officeart/2005/8/layout/pyramid2"/>
    <dgm:cxn modelId="{FFDF7AC3-63B8-4379-A5AA-65D5C8EB8F95}" srcId="{51F50420-7DEE-4E64-838F-F37F9AED2224}" destId="{DB03F98F-DEC7-4B74-911D-5F56BCA129BA}" srcOrd="0" destOrd="0" parTransId="{CA210242-99D7-4914-BF1A-5F5F131E77FF}" sibTransId="{46DDEA2D-43A0-421B-BD5F-C3176B2604EC}"/>
    <dgm:cxn modelId="{5412131C-EC61-44F5-848D-901FA79B40F8}" type="presParOf" srcId="{2DCF3159-5718-4CFB-A762-EE3846E35A06}" destId="{B4A3674D-9058-4E37-BBA6-3A800D5CC50E}" srcOrd="0" destOrd="0" presId="urn:microsoft.com/office/officeart/2005/8/layout/pyramid2"/>
    <dgm:cxn modelId="{078D92F8-A00C-4CE4-8DA6-D5D3A6EB224F}" type="presParOf" srcId="{2DCF3159-5718-4CFB-A762-EE3846E35A06}" destId="{18354E29-24A7-4B78-97A2-B3204081002E}" srcOrd="1" destOrd="0" presId="urn:microsoft.com/office/officeart/2005/8/layout/pyramid2"/>
    <dgm:cxn modelId="{4DAE8E6F-4750-4228-A9B1-674D6731AA44}" type="presParOf" srcId="{18354E29-24A7-4B78-97A2-B3204081002E}" destId="{6722C647-A5FC-42B6-8ADB-CEE04A168CEE}" srcOrd="0" destOrd="0" presId="urn:microsoft.com/office/officeart/2005/8/layout/pyramid2"/>
    <dgm:cxn modelId="{5EC88E81-5213-4B01-B001-D7D8BA36D289}" type="presParOf" srcId="{18354E29-24A7-4B78-97A2-B3204081002E}" destId="{41BDD684-E1E8-418B-A35A-50441956AE94}" srcOrd="1" destOrd="0" presId="urn:microsoft.com/office/officeart/2005/8/layout/pyramid2"/>
    <dgm:cxn modelId="{9A0917AE-8C93-4681-88E4-37AFE2D538C8}" type="presParOf" srcId="{18354E29-24A7-4B78-97A2-B3204081002E}" destId="{ED36B42F-87C4-4D9E-8D99-A9ECC16BF893}" srcOrd="2" destOrd="0" presId="urn:microsoft.com/office/officeart/2005/8/layout/pyramid2"/>
    <dgm:cxn modelId="{466C94C7-C8F5-4FB2-B1A8-DE8A53F5A4C5}" type="presParOf" srcId="{18354E29-24A7-4B78-97A2-B3204081002E}" destId="{64879C21-47B6-459E-997A-44C76C0D48E8}" srcOrd="3" destOrd="0" presId="urn:microsoft.com/office/officeart/2005/8/layout/pyramid2"/>
    <dgm:cxn modelId="{F90C5586-FF7B-430D-8A9F-AEF2F0D5F6C7}" type="presParOf" srcId="{18354E29-24A7-4B78-97A2-B3204081002E}" destId="{669D2427-B82D-4BDF-8607-3F3DC15A1B1F}" srcOrd="4" destOrd="0" presId="urn:microsoft.com/office/officeart/2005/8/layout/pyramid2"/>
    <dgm:cxn modelId="{05FA9B0C-18C9-4AE2-B154-CE5798DB8E53}" type="presParOf" srcId="{18354E29-24A7-4B78-97A2-B3204081002E}" destId="{498224E9-0FCF-4B78-96FE-9BB3C86C123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3674D-9058-4E37-BBA6-3A800D5CC50E}">
      <dsp:nvSpPr>
        <dsp:cNvPr id="0" name=""/>
        <dsp:cNvSpPr/>
      </dsp:nvSpPr>
      <dsp:spPr>
        <a:xfrm>
          <a:off x="704850" y="76203"/>
          <a:ext cx="2286000" cy="21335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2C647-A5FC-42B6-8ADB-CEE04A168CEE}">
      <dsp:nvSpPr>
        <dsp:cNvPr id="0" name=""/>
        <dsp:cNvSpPr/>
      </dsp:nvSpPr>
      <dsp:spPr>
        <a:xfrm>
          <a:off x="1847850" y="229827"/>
          <a:ext cx="1485900" cy="541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/>
            <a:t>Patricians</a:t>
          </a:r>
          <a:r>
            <a:rPr lang="en-US" sz="1000" b="0" i="0" kern="1200" baseline="0" dirty="0" smtClean="0"/>
            <a:t> – banking and trade industry</a:t>
          </a:r>
          <a:endParaRPr lang="en-US" sz="1000" kern="1200" dirty="0"/>
        </a:p>
      </dsp:txBody>
      <dsp:txXfrm>
        <a:off x="1874266" y="256243"/>
        <a:ext cx="1433068" cy="488307"/>
      </dsp:txXfrm>
    </dsp:sp>
    <dsp:sp modelId="{ED36B42F-87C4-4D9E-8D99-A9ECC16BF893}">
      <dsp:nvSpPr>
        <dsp:cNvPr id="0" name=""/>
        <dsp:cNvSpPr/>
      </dsp:nvSpPr>
      <dsp:spPr>
        <a:xfrm>
          <a:off x="1847850" y="838609"/>
          <a:ext cx="1485900" cy="541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baseline="0" dirty="0" smtClean="0"/>
            <a:t>Burghers</a:t>
          </a:r>
          <a:r>
            <a:rPr lang="en-US" sz="1000" b="0" i="0" kern="1200" baseline="0" dirty="0" smtClean="0"/>
            <a:t> – shopkeepers, artisans, guild members</a:t>
          </a:r>
          <a:endParaRPr lang="en-US" sz="1000" kern="1200" dirty="0"/>
        </a:p>
      </dsp:txBody>
      <dsp:txXfrm>
        <a:off x="1874266" y="865025"/>
        <a:ext cx="1433068" cy="488307"/>
      </dsp:txXfrm>
    </dsp:sp>
    <dsp:sp modelId="{669D2427-B82D-4BDF-8607-3F3DC15A1B1F}">
      <dsp:nvSpPr>
        <dsp:cNvPr id="0" name=""/>
        <dsp:cNvSpPr/>
      </dsp:nvSpPr>
      <dsp:spPr>
        <a:xfrm>
          <a:off x="1847850" y="1447390"/>
          <a:ext cx="1485900" cy="541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baseline="0" smtClean="0"/>
            <a:t>Workers  &amp; Unemployed</a:t>
          </a:r>
          <a:endParaRPr lang="en-US" sz="1000" kern="1200"/>
        </a:p>
      </dsp:txBody>
      <dsp:txXfrm>
        <a:off x="1874266" y="1473806"/>
        <a:ext cx="1433068" cy="48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8336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39150" y="162438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Renaissance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539150" y="3187225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“Rebirth”of Europe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868" y="1200150"/>
            <a:ext cx="8229600" cy="1121570"/>
          </a:xfrm>
        </p:spPr>
        <p:txBody>
          <a:bodyPr/>
          <a:lstStyle/>
          <a:p>
            <a:r>
              <a:rPr lang="en-US" sz="1800" b="1" dirty="0" smtClean="0"/>
              <a:t>Peasants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85% legally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Italian Social Classes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232531"/>
              </p:ext>
            </p:extLst>
          </p:nvPr>
        </p:nvGraphicFramePr>
        <p:xfrm>
          <a:off x="3048000" y="2495550"/>
          <a:ext cx="4038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7241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Townspeople (Urban)</a:t>
            </a:r>
            <a:endParaRPr lang="en-US" sz="18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Italy?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Urban Society - city-states became the focus of political, economic, and social life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Increasing Wealth - trade created new enjoyment of material things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Rebirth of interest in ancient cultures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High regard for human worth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16874" cy="48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672100" y="439975"/>
            <a:ext cx="3917699" cy="122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3 most powerful city-states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Venice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Milan</a:t>
            </a:r>
          </a:p>
          <a:p>
            <a:pPr marL="457200" lvl="0" indent="-38100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Florence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679700" y="2650325"/>
            <a:ext cx="4016999" cy="192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Important Rivals</a:t>
            </a:r>
          </a:p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SzPct val="100000"/>
              <a:buFont typeface="Georgia"/>
              <a:buChar char="●"/>
            </a:pPr>
            <a:r>
              <a:rPr lang="en" sz="2400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Prospered from the growing trade with the Middle East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Venice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35655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Northern Italy, link between Asia and Western Europe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Ran by a group of wealthy merchants.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800" y="1378050"/>
            <a:ext cx="42672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Milan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37433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Crossroads of coastal cities and Alpine passes.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Francesco Sforza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Created a strong central gov’t and tax system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675" y="661350"/>
            <a:ext cx="2723724" cy="42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Florence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34502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Tuscan Region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Medici Family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175" y="768600"/>
            <a:ext cx="5299624" cy="38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Medici Family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3282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Wealthy manufacturing and banking family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Ruled Florence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Cosimo de’ Medici and Lorenzo de’ Medici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Both were important </a:t>
            </a:r>
            <a:r>
              <a:rPr lang="en" sz="1800" b="1" u="sng"/>
              <a:t>patrons</a:t>
            </a:r>
            <a:r>
              <a:rPr lang="en" sz="1800"/>
              <a:t> of the arts during the 1400’s.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Helped Florence grow to a cultural center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350" y="1297775"/>
            <a:ext cx="2613149" cy="32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050" y="1297775"/>
            <a:ext cx="2333949" cy="325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515975" y="4453975"/>
            <a:ext cx="1759800" cy="19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Cosimo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247225" y="4433025"/>
            <a:ext cx="1571400" cy="2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Lorenzo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4038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Italian Wars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33400" y="1229850"/>
            <a:ext cx="42672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Series of wars between 1494 – 1559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Powerful monarchies of Europe wanted to take advantage of the rivalry between the Italian city-states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France’s Charles VIII takes over Naples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Italian city-states look to Spain and HRE for help against France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Spain eventually sacks Rome due to lack of payment.</a:t>
            </a:r>
            <a:endParaRPr sz="1800" dirty="0"/>
          </a:p>
        </p:txBody>
      </p:sp>
      <p:pic>
        <p:nvPicPr>
          <p:cNvPr id="1026" name="Picture 2" descr="http://upload.wikimedia.org/wikipedia/commons/thumb/a/a8/Italy_1494_v2.png/640px-Italy_1494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171"/>
            <a:ext cx="3352800" cy="47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Italian Social Classes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7780"/>
            <a:ext cx="8229600" cy="1197770"/>
          </a:xfrm>
        </p:spPr>
        <p:txBody>
          <a:bodyPr/>
          <a:lstStyle/>
          <a:p>
            <a:r>
              <a:rPr lang="en-US" sz="1800" b="1" dirty="0" smtClean="0"/>
              <a:t>Nobility</a:t>
            </a:r>
            <a:r>
              <a:rPr lang="en-US" sz="1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2%-3% of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Help political positions and served as advisors to kings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Expected to follow certain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71750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The Book of the Courtier</a:t>
            </a: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 – by Castiglione</a:t>
            </a:r>
          </a:p>
          <a:p>
            <a:endParaRPr lang="en-US" dirty="0" smtClean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Nobles are born </a:t>
            </a:r>
            <a:r>
              <a:rPr lang="en-US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 made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Must have character, grace, and talent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Must have classical education and interest in arts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Must follow certain standards of conduct</a:t>
            </a:r>
          </a:p>
          <a:p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Georgia" panose="02040502050405020303" pitchFamily="18" charset="0"/>
              </a:rPr>
              <a:t>The job of the noble was to serve his prince in  an effective and honest way.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pic>
        <p:nvPicPr>
          <p:cNvPr id="2052" name="Picture 4" descr="https://encrypted-tbn2.gstatic.com/images?q=tbn:ANd9GcTAHPy1A0rUX6LzhGYYR7mcsUZgvd5hdmJ8MPcrBnd46Pl0E9fI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455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299</Words>
  <Application>Microsoft Office PowerPoint</Application>
  <PresentationFormat>On-screen Show (16:9)</PresentationFormat>
  <Paragraphs>58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sketched</vt:lpstr>
      <vt:lpstr>Renaissance</vt:lpstr>
      <vt:lpstr>Why Italy?</vt:lpstr>
      <vt:lpstr>PowerPoint Presentation</vt:lpstr>
      <vt:lpstr>Venice</vt:lpstr>
      <vt:lpstr>Milan</vt:lpstr>
      <vt:lpstr>Florence</vt:lpstr>
      <vt:lpstr>Medici Family</vt:lpstr>
      <vt:lpstr>Italian Wars</vt:lpstr>
      <vt:lpstr>Italian Social Classes</vt:lpstr>
      <vt:lpstr>Italian Social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cp:lastModifiedBy>CASmooth</cp:lastModifiedBy>
  <cp:revision>9</cp:revision>
  <dcterms:modified xsi:type="dcterms:W3CDTF">2014-08-15T17:29:42Z</dcterms:modified>
</cp:coreProperties>
</file>