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2" r:id="rId2"/>
  </p:sldMasterIdLst>
  <p:notesMasterIdLst>
    <p:notesMasterId r:id="rId31"/>
  </p:notesMasterIdLst>
  <p:handoutMasterIdLst>
    <p:handoutMasterId r:id="rId32"/>
  </p:handoutMasterIdLst>
  <p:sldIdLst>
    <p:sldId id="256" r:id="rId3"/>
    <p:sldId id="294" r:id="rId4"/>
    <p:sldId id="257" r:id="rId5"/>
    <p:sldId id="262" r:id="rId6"/>
    <p:sldId id="261" r:id="rId7"/>
    <p:sldId id="304" r:id="rId8"/>
    <p:sldId id="266" r:id="rId9"/>
    <p:sldId id="258" r:id="rId10"/>
    <p:sldId id="259" r:id="rId11"/>
    <p:sldId id="299" r:id="rId12"/>
    <p:sldId id="305" r:id="rId13"/>
    <p:sldId id="297" r:id="rId14"/>
    <p:sldId id="268" r:id="rId15"/>
    <p:sldId id="269" r:id="rId16"/>
    <p:sldId id="265" r:id="rId17"/>
    <p:sldId id="279" r:id="rId18"/>
    <p:sldId id="306" r:id="rId19"/>
    <p:sldId id="280" r:id="rId20"/>
    <p:sldId id="274" r:id="rId21"/>
    <p:sldId id="283" r:id="rId22"/>
    <p:sldId id="275" r:id="rId23"/>
    <p:sldId id="285" r:id="rId24"/>
    <p:sldId id="276" r:id="rId25"/>
    <p:sldId id="270" r:id="rId26"/>
    <p:sldId id="302" r:id="rId27"/>
    <p:sldId id="289" r:id="rId28"/>
    <p:sldId id="290" r:id="rId29"/>
    <p:sldId id="30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E503C-0244-493D-8736-DE0ECBBFDF30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B10338-1EDE-419B-8ED7-FF92DB3EFCA1}">
      <dgm:prSet phldrT="[Text]"/>
      <dgm:spPr/>
      <dgm:t>
        <a:bodyPr/>
        <a:lstStyle/>
        <a:p>
          <a:endParaRPr lang="en-US" dirty="0"/>
        </a:p>
      </dgm:t>
    </dgm:pt>
    <dgm:pt modelId="{260C23E6-96D2-4AA8-B48F-E7C116C1CB75}" type="parTrans" cxnId="{0DC6209B-60D6-4FD8-85CF-6C5F216ECF94}">
      <dgm:prSet/>
      <dgm:spPr/>
      <dgm:t>
        <a:bodyPr/>
        <a:lstStyle/>
        <a:p>
          <a:endParaRPr lang="en-US"/>
        </a:p>
      </dgm:t>
    </dgm:pt>
    <dgm:pt modelId="{D46188CA-DA82-4CC5-A914-93428E3A3536}" type="sibTrans" cxnId="{0DC6209B-60D6-4FD8-85CF-6C5F216ECF94}">
      <dgm:prSet/>
      <dgm:spPr/>
      <dgm:t>
        <a:bodyPr/>
        <a:lstStyle/>
        <a:p>
          <a:endParaRPr lang="en-US"/>
        </a:p>
      </dgm:t>
    </dgm:pt>
    <dgm:pt modelId="{9D09CE70-FFC0-4393-976E-2FDAE9AAE1C9}">
      <dgm:prSet phldrT="[Text]" custT="1"/>
      <dgm:spPr/>
      <dgm:t>
        <a:bodyPr/>
        <a:lstStyle/>
        <a:p>
          <a:r>
            <a:rPr lang="en-US" sz="3200" dirty="0" smtClean="0"/>
            <a:t>Papal Reform</a:t>
          </a:r>
        </a:p>
        <a:p>
          <a:r>
            <a:rPr lang="en-US" sz="2700" dirty="0" smtClean="0"/>
            <a:t>Training for priests</a:t>
          </a:r>
        </a:p>
        <a:p>
          <a:r>
            <a:rPr lang="en-US" sz="2700" dirty="0" smtClean="0"/>
            <a:t>Ended abuses</a:t>
          </a:r>
        </a:p>
        <a:p>
          <a:endParaRPr lang="en-US" sz="2700" dirty="0"/>
        </a:p>
      </dgm:t>
    </dgm:pt>
    <dgm:pt modelId="{5DB9453F-A3A4-4653-AC9A-F88010CF030B}" type="parTrans" cxnId="{66FB0A9F-8341-4671-AF6E-027BD5D3CD7E}">
      <dgm:prSet/>
      <dgm:spPr/>
      <dgm:t>
        <a:bodyPr/>
        <a:lstStyle/>
        <a:p>
          <a:endParaRPr lang="en-US"/>
        </a:p>
      </dgm:t>
    </dgm:pt>
    <dgm:pt modelId="{EFB21BE4-B77E-4335-B51F-1C24464B89AE}" type="sibTrans" cxnId="{66FB0A9F-8341-4671-AF6E-027BD5D3CD7E}">
      <dgm:prSet/>
      <dgm:spPr/>
      <dgm:t>
        <a:bodyPr/>
        <a:lstStyle/>
        <a:p>
          <a:endParaRPr lang="en-US"/>
        </a:p>
      </dgm:t>
    </dgm:pt>
    <dgm:pt modelId="{83A21B51-EC9C-455B-B5C8-4827A28B8716}">
      <dgm:prSet phldrT="[Text]"/>
      <dgm:spPr/>
      <dgm:t>
        <a:bodyPr/>
        <a:lstStyle/>
        <a:p>
          <a:endParaRPr lang="en-US" dirty="0"/>
        </a:p>
      </dgm:t>
    </dgm:pt>
    <dgm:pt modelId="{2B2E2CB9-5ACC-45D0-B065-C46E0743B1FD}" type="parTrans" cxnId="{C2695F9A-64DE-4046-BC53-20868E20A873}">
      <dgm:prSet/>
      <dgm:spPr/>
      <dgm:t>
        <a:bodyPr/>
        <a:lstStyle/>
        <a:p>
          <a:endParaRPr lang="en-US"/>
        </a:p>
      </dgm:t>
    </dgm:pt>
    <dgm:pt modelId="{BE27651B-AC95-4C5D-9341-01D28C1B689E}" type="sibTrans" cxnId="{C2695F9A-64DE-4046-BC53-20868E20A873}">
      <dgm:prSet/>
      <dgm:spPr/>
      <dgm:t>
        <a:bodyPr/>
        <a:lstStyle/>
        <a:p>
          <a:endParaRPr lang="en-US"/>
        </a:p>
      </dgm:t>
    </dgm:pt>
    <dgm:pt modelId="{5648F971-DD69-40C9-900C-385C146E5156}">
      <dgm:prSet phldrT="[Text]" custT="1"/>
      <dgm:spPr/>
      <dgm:t>
        <a:bodyPr/>
        <a:lstStyle/>
        <a:p>
          <a:r>
            <a:rPr lang="en-US" sz="2800" dirty="0" smtClean="0"/>
            <a:t>Council of Trent</a:t>
          </a:r>
        </a:p>
        <a:p>
          <a:r>
            <a:rPr lang="en-US" sz="1600" dirty="0" smtClean="0"/>
            <a:t>Reaffirmed Church Teachings</a:t>
          </a:r>
        </a:p>
        <a:p>
          <a:r>
            <a:rPr lang="en-US" sz="1600" dirty="0" smtClean="0"/>
            <a:t>Index – list of books banned by the Church</a:t>
          </a:r>
        </a:p>
        <a:p>
          <a:r>
            <a:rPr lang="en-US" sz="1600" dirty="0" smtClean="0"/>
            <a:t>Inquisition – Church court that put heretics on trial</a:t>
          </a:r>
        </a:p>
        <a:p>
          <a:endParaRPr lang="en-US" sz="1600" dirty="0" smtClean="0"/>
        </a:p>
        <a:p>
          <a:endParaRPr lang="en-US" sz="1600" dirty="0" smtClean="0"/>
        </a:p>
        <a:p>
          <a:endParaRPr lang="en-US" sz="1600" dirty="0"/>
        </a:p>
      </dgm:t>
    </dgm:pt>
    <dgm:pt modelId="{F4959229-6A95-4C65-A968-9E33F1EDD836}" type="parTrans" cxnId="{88F3CFE1-AB1B-4EE4-A506-B0B111004AF0}">
      <dgm:prSet/>
      <dgm:spPr/>
      <dgm:t>
        <a:bodyPr/>
        <a:lstStyle/>
        <a:p>
          <a:endParaRPr lang="en-US"/>
        </a:p>
      </dgm:t>
    </dgm:pt>
    <dgm:pt modelId="{A4374D0D-8A2C-47D7-9FAD-49E4E0C5A590}" type="sibTrans" cxnId="{88F3CFE1-AB1B-4EE4-A506-B0B111004AF0}">
      <dgm:prSet/>
      <dgm:spPr/>
      <dgm:t>
        <a:bodyPr/>
        <a:lstStyle/>
        <a:p>
          <a:endParaRPr lang="en-US"/>
        </a:p>
      </dgm:t>
    </dgm:pt>
    <dgm:pt modelId="{56FA1121-2482-49F3-B040-CEFEF932EE8A}">
      <dgm:prSet phldrT="[Text]"/>
      <dgm:spPr/>
      <dgm:t>
        <a:bodyPr/>
        <a:lstStyle/>
        <a:p>
          <a:endParaRPr lang="en-US" dirty="0"/>
        </a:p>
      </dgm:t>
    </dgm:pt>
    <dgm:pt modelId="{546A9F2C-20C8-4590-B4B8-A675B944AF1C}" type="parTrans" cxnId="{DE5E965B-6C09-4A37-B51C-0BB8EDB8E814}">
      <dgm:prSet/>
      <dgm:spPr/>
      <dgm:t>
        <a:bodyPr/>
        <a:lstStyle/>
        <a:p>
          <a:endParaRPr lang="en-US"/>
        </a:p>
      </dgm:t>
    </dgm:pt>
    <dgm:pt modelId="{6CFB191B-F6FC-4FD7-8C62-FF866AFAC405}" type="sibTrans" cxnId="{DE5E965B-6C09-4A37-B51C-0BB8EDB8E814}">
      <dgm:prSet/>
      <dgm:spPr/>
      <dgm:t>
        <a:bodyPr/>
        <a:lstStyle/>
        <a:p>
          <a:endParaRPr lang="en-US"/>
        </a:p>
      </dgm:t>
    </dgm:pt>
    <dgm:pt modelId="{7C9D31E1-1AFF-451B-BD33-9FB8A63E9F6C}">
      <dgm:prSet phldrT="[Text]" custT="1"/>
      <dgm:spPr/>
      <dgm:t>
        <a:bodyPr/>
        <a:lstStyle/>
        <a:p>
          <a:r>
            <a:rPr lang="en-US" sz="2800" dirty="0" smtClean="0"/>
            <a:t>Jesuits</a:t>
          </a:r>
        </a:p>
        <a:p>
          <a:r>
            <a:rPr lang="en-US" sz="2300" dirty="0" smtClean="0"/>
            <a:t>Ignatius Loyola </a:t>
          </a:r>
        </a:p>
        <a:p>
          <a:r>
            <a:rPr lang="en-US" sz="2300" dirty="0" smtClean="0"/>
            <a:t> Society of Jesus – Absolute loyalty to the Pope</a:t>
          </a:r>
        </a:p>
        <a:p>
          <a:endParaRPr lang="en-US" sz="2300" dirty="0"/>
        </a:p>
      </dgm:t>
    </dgm:pt>
    <dgm:pt modelId="{6EE31D04-8D2B-48C5-A6C3-B38C176391C4}" type="parTrans" cxnId="{A249FF23-0012-4DCD-9A2F-4FA7B8628880}">
      <dgm:prSet/>
      <dgm:spPr/>
      <dgm:t>
        <a:bodyPr/>
        <a:lstStyle/>
        <a:p>
          <a:endParaRPr lang="en-US"/>
        </a:p>
      </dgm:t>
    </dgm:pt>
    <dgm:pt modelId="{7A7DA810-7554-4A18-86C9-528A0090A560}" type="sibTrans" cxnId="{A249FF23-0012-4DCD-9A2F-4FA7B8628880}">
      <dgm:prSet/>
      <dgm:spPr/>
      <dgm:t>
        <a:bodyPr/>
        <a:lstStyle/>
        <a:p>
          <a:endParaRPr lang="en-US"/>
        </a:p>
      </dgm:t>
    </dgm:pt>
    <dgm:pt modelId="{564C811D-767A-4812-8CA5-78DD45D2FFDC}" type="pres">
      <dgm:prSet presAssocID="{D83E503C-0244-493D-8736-DE0ECBBFDF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71480E-2A83-4441-91F8-885E84799802}" type="pres">
      <dgm:prSet presAssocID="{72B10338-1EDE-419B-8ED7-FF92DB3EFCA1}" presName="compositeNode" presStyleCnt="0">
        <dgm:presLayoutVars>
          <dgm:bulletEnabled val="1"/>
        </dgm:presLayoutVars>
      </dgm:prSet>
      <dgm:spPr/>
    </dgm:pt>
    <dgm:pt modelId="{F82213EF-E98B-4B79-845C-5CBCC1CA4BF3}" type="pres">
      <dgm:prSet presAssocID="{72B10338-1EDE-419B-8ED7-FF92DB3EFCA1}" presName="bgRect" presStyleLbl="node1" presStyleIdx="0" presStyleCnt="3"/>
      <dgm:spPr/>
      <dgm:t>
        <a:bodyPr/>
        <a:lstStyle/>
        <a:p>
          <a:endParaRPr lang="en-US"/>
        </a:p>
      </dgm:t>
    </dgm:pt>
    <dgm:pt modelId="{F780C196-D0C9-4718-B536-CC47940BDA23}" type="pres">
      <dgm:prSet presAssocID="{72B10338-1EDE-419B-8ED7-FF92DB3EFCA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240E7-8704-40C0-9CCA-A7A234C23821}" type="pres">
      <dgm:prSet presAssocID="{72B10338-1EDE-419B-8ED7-FF92DB3EFCA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D3876-C2D6-49AA-BCD3-6B0685E2CAD5}" type="pres">
      <dgm:prSet presAssocID="{D46188CA-DA82-4CC5-A914-93428E3A3536}" presName="hSp" presStyleCnt="0"/>
      <dgm:spPr/>
    </dgm:pt>
    <dgm:pt modelId="{270251AB-B47B-4EC5-B6C2-43D2FC3DC536}" type="pres">
      <dgm:prSet presAssocID="{D46188CA-DA82-4CC5-A914-93428E3A3536}" presName="vProcSp" presStyleCnt="0"/>
      <dgm:spPr/>
    </dgm:pt>
    <dgm:pt modelId="{541DC2EF-2C59-402C-8FAF-7A109EA7DDE7}" type="pres">
      <dgm:prSet presAssocID="{D46188CA-DA82-4CC5-A914-93428E3A3536}" presName="vSp1" presStyleCnt="0"/>
      <dgm:spPr/>
    </dgm:pt>
    <dgm:pt modelId="{58609E39-699C-446E-B8FE-FF5202001CDB}" type="pres">
      <dgm:prSet presAssocID="{D46188CA-DA82-4CC5-A914-93428E3A3536}" presName="simulatedConn" presStyleLbl="solidFgAcc1" presStyleIdx="0" presStyleCnt="2"/>
      <dgm:spPr/>
    </dgm:pt>
    <dgm:pt modelId="{F882B396-658C-4D00-9110-5D49112E7139}" type="pres">
      <dgm:prSet presAssocID="{D46188CA-DA82-4CC5-A914-93428E3A3536}" presName="vSp2" presStyleCnt="0"/>
      <dgm:spPr/>
    </dgm:pt>
    <dgm:pt modelId="{32D461D1-DF32-4AC4-8EEE-FAB9B426CA73}" type="pres">
      <dgm:prSet presAssocID="{D46188CA-DA82-4CC5-A914-93428E3A3536}" presName="sibTrans" presStyleCnt="0"/>
      <dgm:spPr/>
    </dgm:pt>
    <dgm:pt modelId="{77BFEF00-57A6-47FB-B360-66E0F046376A}" type="pres">
      <dgm:prSet presAssocID="{83A21B51-EC9C-455B-B5C8-4827A28B8716}" presName="compositeNode" presStyleCnt="0">
        <dgm:presLayoutVars>
          <dgm:bulletEnabled val="1"/>
        </dgm:presLayoutVars>
      </dgm:prSet>
      <dgm:spPr/>
    </dgm:pt>
    <dgm:pt modelId="{C99998C0-201B-425E-B27C-202FE4DAF54F}" type="pres">
      <dgm:prSet presAssocID="{83A21B51-EC9C-455B-B5C8-4827A28B8716}" presName="bgRect" presStyleLbl="node1" presStyleIdx="1" presStyleCnt="3"/>
      <dgm:spPr/>
      <dgm:t>
        <a:bodyPr/>
        <a:lstStyle/>
        <a:p>
          <a:endParaRPr lang="en-US"/>
        </a:p>
      </dgm:t>
    </dgm:pt>
    <dgm:pt modelId="{7027FE2C-DB7D-4F63-9477-DD1A0FB2073D}" type="pres">
      <dgm:prSet presAssocID="{83A21B51-EC9C-455B-B5C8-4827A28B871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0F737-0A7C-4BE4-A7BB-D17D3DC2BC5F}" type="pres">
      <dgm:prSet presAssocID="{83A21B51-EC9C-455B-B5C8-4827A28B871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6FD7A-1220-4B77-8224-A4D25A9A5F00}" type="pres">
      <dgm:prSet presAssocID="{BE27651B-AC95-4C5D-9341-01D28C1B689E}" presName="hSp" presStyleCnt="0"/>
      <dgm:spPr/>
    </dgm:pt>
    <dgm:pt modelId="{5938E651-0AB6-45C6-9B33-A93646713530}" type="pres">
      <dgm:prSet presAssocID="{BE27651B-AC95-4C5D-9341-01D28C1B689E}" presName="vProcSp" presStyleCnt="0"/>
      <dgm:spPr/>
    </dgm:pt>
    <dgm:pt modelId="{C1029FCE-72ED-4624-8AFD-534C71E85E52}" type="pres">
      <dgm:prSet presAssocID="{BE27651B-AC95-4C5D-9341-01D28C1B689E}" presName="vSp1" presStyleCnt="0"/>
      <dgm:spPr/>
    </dgm:pt>
    <dgm:pt modelId="{18B4602E-2F27-4B2D-B11C-087A168E5314}" type="pres">
      <dgm:prSet presAssocID="{BE27651B-AC95-4C5D-9341-01D28C1B689E}" presName="simulatedConn" presStyleLbl="solidFgAcc1" presStyleIdx="1" presStyleCnt="2"/>
      <dgm:spPr/>
    </dgm:pt>
    <dgm:pt modelId="{28CFBE7C-78ED-4CF5-993A-87DA43DE489B}" type="pres">
      <dgm:prSet presAssocID="{BE27651B-AC95-4C5D-9341-01D28C1B689E}" presName="vSp2" presStyleCnt="0"/>
      <dgm:spPr/>
    </dgm:pt>
    <dgm:pt modelId="{CBA51D48-804B-41BD-949A-1A161D3E0107}" type="pres">
      <dgm:prSet presAssocID="{BE27651B-AC95-4C5D-9341-01D28C1B689E}" presName="sibTrans" presStyleCnt="0"/>
      <dgm:spPr/>
    </dgm:pt>
    <dgm:pt modelId="{F35936B8-784A-451D-BB20-C0CA61F625AF}" type="pres">
      <dgm:prSet presAssocID="{56FA1121-2482-49F3-B040-CEFEF932EE8A}" presName="compositeNode" presStyleCnt="0">
        <dgm:presLayoutVars>
          <dgm:bulletEnabled val="1"/>
        </dgm:presLayoutVars>
      </dgm:prSet>
      <dgm:spPr/>
    </dgm:pt>
    <dgm:pt modelId="{16C8435A-FDB6-4426-9957-AAEF610A5B18}" type="pres">
      <dgm:prSet presAssocID="{56FA1121-2482-49F3-B040-CEFEF932EE8A}" presName="bgRect" presStyleLbl="node1" presStyleIdx="2" presStyleCnt="3" custLinFactNeighborX="419" custLinFactNeighborY="247"/>
      <dgm:spPr/>
      <dgm:t>
        <a:bodyPr/>
        <a:lstStyle/>
        <a:p>
          <a:endParaRPr lang="en-US"/>
        </a:p>
      </dgm:t>
    </dgm:pt>
    <dgm:pt modelId="{223BCF88-8A99-4887-96FF-E66261487487}" type="pres">
      <dgm:prSet presAssocID="{56FA1121-2482-49F3-B040-CEFEF932EE8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768DA-D06E-4E59-B5D0-C8F0B6A66268}" type="pres">
      <dgm:prSet presAssocID="{56FA1121-2482-49F3-B040-CEFEF932EE8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E7AF6E-6A87-413C-9304-1C6C978CFB9B}" type="presOf" srcId="{83A21B51-EC9C-455B-B5C8-4827A28B8716}" destId="{C99998C0-201B-425E-B27C-202FE4DAF54F}" srcOrd="0" destOrd="0" presId="urn:microsoft.com/office/officeart/2005/8/layout/hProcess7#1"/>
    <dgm:cxn modelId="{0DC6209B-60D6-4FD8-85CF-6C5F216ECF94}" srcId="{D83E503C-0244-493D-8736-DE0ECBBFDF30}" destId="{72B10338-1EDE-419B-8ED7-FF92DB3EFCA1}" srcOrd="0" destOrd="0" parTransId="{260C23E6-96D2-4AA8-B48F-E7C116C1CB75}" sibTransId="{D46188CA-DA82-4CC5-A914-93428E3A3536}"/>
    <dgm:cxn modelId="{F537BF96-B11D-49F0-B8AB-655CE90D08A1}" type="presOf" srcId="{D83E503C-0244-493D-8736-DE0ECBBFDF30}" destId="{564C811D-767A-4812-8CA5-78DD45D2FFDC}" srcOrd="0" destOrd="0" presId="urn:microsoft.com/office/officeart/2005/8/layout/hProcess7#1"/>
    <dgm:cxn modelId="{7ED76CC9-EE30-41B6-91D5-33493A239477}" type="presOf" srcId="{72B10338-1EDE-419B-8ED7-FF92DB3EFCA1}" destId="{F780C196-D0C9-4718-B536-CC47940BDA23}" srcOrd="1" destOrd="0" presId="urn:microsoft.com/office/officeart/2005/8/layout/hProcess7#1"/>
    <dgm:cxn modelId="{31952057-5113-4135-882E-099B33FB25DA}" type="presOf" srcId="{72B10338-1EDE-419B-8ED7-FF92DB3EFCA1}" destId="{F82213EF-E98B-4B79-845C-5CBCC1CA4BF3}" srcOrd="0" destOrd="0" presId="urn:microsoft.com/office/officeart/2005/8/layout/hProcess7#1"/>
    <dgm:cxn modelId="{A00F3E46-64E7-4E63-812A-63E6DBFFA117}" type="presOf" srcId="{56FA1121-2482-49F3-B040-CEFEF932EE8A}" destId="{16C8435A-FDB6-4426-9957-AAEF610A5B18}" srcOrd="0" destOrd="0" presId="urn:microsoft.com/office/officeart/2005/8/layout/hProcess7#1"/>
    <dgm:cxn modelId="{DB9D6793-1670-4D29-8E2E-FBA42B175AAE}" type="presOf" srcId="{7C9D31E1-1AFF-451B-BD33-9FB8A63E9F6C}" destId="{98B768DA-D06E-4E59-B5D0-C8F0B6A66268}" srcOrd="0" destOrd="0" presId="urn:microsoft.com/office/officeart/2005/8/layout/hProcess7#1"/>
    <dgm:cxn modelId="{C5C5509B-D5CC-4EFB-A345-E146E167244D}" type="presOf" srcId="{83A21B51-EC9C-455B-B5C8-4827A28B8716}" destId="{7027FE2C-DB7D-4F63-9477-DD1A0FB2073D}" srcOrd="1" destOrd="0" presId="urn:microsoft.com/office/officeart/2005/8/layout/hProcess7#1"/>
    <dgm:cxn modelId="{DE5E965B-6C09-4A37-B51C-0BB8EDB8E814}" srcId="{D83E503C-0244-493D-8736-DE0ECBBFDF30}" destId="{56FA1121-2482-49F3-B040-CEFEF932EE8A}" srcOrd="2" destOrd="0" parTransId="{546A9F2C-20C8-4590-B4B8-A675B944AF1C}" sibTransId="{6CFB191B-F6FC-4FD7-8C62-FF866AFAC405}"/>
    <dgm:cxn modelId="{78483A28-E4C5-4982-9EE7-E85C3E334368}" type="presOf" srcId="{5648F971-DD69-40C9-900C-385C146E5156}" destId="{4B50F737-0A7C-4BE4-A7BB-D17D3DC2BC5F}" srcOrd="0" destOrd="0" presId="urn:microsoft.com/office/officeart/2005/8/layout/hProcess7#1"/>
    <dgm:cxn modelId="{A249FF23-0012-4DCD-9A2F-4FA7B8628880}" srcId="{56FA1121-2482-49F3-B040-CEFEF932EE8A}" destId="{7C9D31E1-1AFF-451B-BD33-9FB8A63E9F6C}" srcOrd="0" destOrd="0" parTransId="{6EE31D04-8D2B-48C5-A6C3-B38C176391C4}" sibTransId="{7A7DA810-7554-4A18-86C9-528A0090A560}"/>
    <dgm:cxn modelId="{66FB0A9F-8341-4671-AF6E-027BD5D3CD7E}" srcId="{72B10338-1EDE-419B-8ED7-FF92DB3EFCA1}" destId="{9D09CE70-FFC0-4393-976E-2FDAE9AAE1C9}" srcOrd="0" destOrd="0" parTransId="{5DB9453F-A3A4-4653-AC9A-F88010CF030B}" sibTransId="{EFB21BE4-B77E-4335-B51F-1C24464B89AE}"/>
    <dgm:cxn modelId="{8B80F85D-164F-49D4-8C10-B3901041D333}" type="presOf" srcId="{9D09CE70-FFC0-4393-976E-2FDAE9AAE1C9}" destId="{19D240E7-8704-40C0-9CCA-A7A234C23821}" srcOrd="0" destOrd="0" presId="urn:microsoft.com/office/officeart/2005/8/layout/hProcess7#1"/>
    <dgm:cxn modelId="{B072DDB1-72A9-4C92-8C4B-F984A3315836}" type="presOf" srcId="{56FA1121-2482-49F3-B040-CEFEF932EE8A}" destId="{223BCF88-8A99-4887-96FF-E66261487487}" srcOrd="1" destOrd="0" presId="urn:microsoft.com/office/officeart/2005/8/layout/hProcess7#1"/>
    <dgm:cxn modelId="{C2695F9A-64DE-4046-BC53-20868E20A873}" srcId="{D83E503C-0244-493D-8736-DE0ECBBFDF30}" destId="{83A21B51-EC9C-455B-B5C8-4827A28B8716}" srcOrd="1" destOrd="0" parTransId="{2B2E2CB9-5ACC-45D0-B065-C46E0743B1FD}" sibTransId="{BE27651B-AC95-4C5D-9341-01D28C1B689E}"/>
    <dgm:cxn modelId="{88F3CFE1-AB1B-4EE4-A506-B0B111004AF0}" srcId="{83A21B51-EC9C-455B-B5C8-4827A28B8716}" destId="{5648F971-DD69-40C9-900C-385C146E5156}" srcOrd="0" destOrd="0" parTransId="{F4959229-6A95-4C65-A968-9E33F1EDD836}" sibTransId="{A4374D0D-8A2C-47D7-9FAD-49E4E0C5A590}"/>
    <dgm:cxn modelId="{1E69082D-38C5-455A-AD70-66A9ACB880FD}" type="presParOf" srcId="{564C811D-767A-4812-8CA5-78DD45D2FFDC}" destId="{7D71480E-2A83-4441-91F8-885E84799802}" srcOrd="0" destOrd="0" presId="urn:microsoft.com/office/officeart/2005/8/layout/hProcess7#1"/>
    <dgm:cxn modelId="{00645EC0-D549-4F04-A7D0-DB7C877F5F39}" type="presParOf" srcId="{7D71480E-2A83-4441-91F8-885E84799802}" destId="{F82213EF-E98B-4B79-845C-5CBCC1CA4BF3}" srcOrd="0" destOrd="0" presId="urn:microsoft.com/office/officeart/2005/8/layout/hProcess7#1"/>
    <dgm:cxn modelId="{776FFA95-D8DD-4D6E-9E52-05666CA9F58E}" type="presParOf" srcId="{7D71480E-2A83-4441-91F8-885E84799802}" destId="{F780C196-D0C9-4718-B536-CC47940BDA23}" srcOrd="1" destOrd="0" presId="urn:microsoft.com/office/officeart/2005/8/layout/hProcess7#1"/>
    <dgm:cxn modelId="{8E1FB4B2-F8DA-486F-B170-A697BDBEA8B3}" type="presParOf" srcId="{7D71480E-2A83-4441-91F8-885E84799802}" destId="{19D240E7-8704-40C0-9CCA-A7A234C23821}" srcOrd="2" destOrd="0" presId="urn:microsoft.com/office/officeart/2005/8/layout/hProcess7#1"/>
    <dgm:cxn modelId="{1DA7573A-D8EB-45AC-8ED3-A8F6EE68C241}" type="presParOf" srcId="{564C811D-767A-4812-8CA5-78DD45D2FFDC}" destId="{556D3876-C2D6-49AA-BCD3-6B0685E2CAD5}" srcOrd="1" destOrd="0" presId="urn:microsoft.com/office/officeart/2005/8/layout/hProcess7#1"/>
    <dgm:cxn modelId="{C50C6588-3114-4FAF-BD0A-9DBB1DA2C2A7}" type="presParOf" srcId="{564C811D-767A-4812-8CA5-78DD45D2FFDC}" destId="{270251AB-B47B-4EC5-B6C2-43D2FC3DC536}" srcOrd="2" destOrd="0" presId="urn:microsoft.com/office/officeart/2005/8/layout/hProcess7#1"/>
    <dgm:cxn modelId="{8A2F48A1-1BB3-4D95-B036-32246D7953E7}" type="presParOf" srcId="{270251AB-B47B-4EC5-B6C2-43D2FC3DC536}" destId="{541DC2EF-2C59-402C-8FAF-7A109EA7DDE7}" srcOrd="0" destOrd="0" presId="urn:microsoft.com/office/officeart/2005/8/layout/hProcess7#1"/>
    <dgm:cxn modelId="{0492914A-7B5D-4333-9C69-D7364EF35C5A}" type="presParOf" srcId="{270251AB-B47B-4EC5-B6C2-43D2FC3DC536}" destId="{58609E39-699C-446E-B8FE-FF5202001CDB}" srcOrd="1" destOrd="0" presId="urn:microsoft.com/office/officeart/2005/8/layout/hProcess7#1"/>
    <dgm:cxn modelId="{FCDDB555-43E5-48E3-A604-847CC9BB27A4}" type="presParOf" srcId="{270251AB-B47B-4EC5-B6C2-43D2FC3DC536}" destId="{F882B396-658C-4D00-9110-5D49112E7139}" srcOrd="2" destOrd="0" presId="urn:microsoft.com/office/officeart/2005/8/layout/hProcess7#1"/>
    <dgm:cxn modelId="{5D937D6D-45AF-4CEB-8405-08725831F3C9}" type="presParOf" srcId="{564C811D-767A-4812-8CA5-78DD45D2FFDC}" destId="{32D461D1-DF32-4AC4-8EEE-FAB9B426CA73}" srcOrd="3" destOrd="0" presId="urn:microsoft.com/office/officeart/2005/8/layout/hProcess7#1"/>
    <dgm:cxn modelId="{F06A34D8-C931-429C-A14B-289064D6AD59}" type="presParOf" srcId="{564C811D-767A-4812-8CA5-78DD45D2FFDC}" destId="{77BFEF00-57A6-47FB-B360-66E0F046376A}" srcOrd="4" destOrd="0" presId="urn:microsoft.com/office/officeart/2005/8/layout/hProcess7#1"/>
    <dgm:cxn modelId="{2750E801-966A-442D-8A48-5E9DAB3F82DA}" type="presParOf" srcId="{77BFEF00-57A6-47FB-B360-66E0F046376A}" destId="{C99998C0-201B-425E-B27C-202FE4DAF54F}" srcOrd="0" destOrd="0" presId="urn:microsoft.com/office/officeart/2005/8/layout/hProcess7#1"/>
    <dgm:cxn modelId="{BB3E15D8-F427-4881-9980-97EE4489C804}" type="presParOf" srcId="{77BFEF00-57A6-47FB-B360-66E0F046376A}" destId="{7027FE2C-DB7D-4F63-9477-DD1A0FB2073D}" srcOrd="1" destOrd="0" presId="urn:microsoft.com/office/officeart/2005/8/layout/hProcess7#1"/>
    <dgm:cxn modelId="{1AEE5334-06E8-479B-B15C-2AA939A59AC6}" type="presParOf" srcId="{77BFEF00-57A6-47FB-B360-66E0F046376A}" destId="{4B50F737-0A7C-4BE4-A7BB-D17D3DC2BC5F}" srcOrd="2" destOrd="0" presId="urn:microsoft.com/office/officeart/2005/8/layout/hProcess7#1"/>
    <dgm:cxn modelId="{73ED72B9-ABD3-4272-8BD1-2D0808E0CDE3}" type="presParOf" srcId="{564C811D-767A-4812-8CA5-78DD45D2FFDC}" destId="{2816FD7A-1220-4B77-8224-A4D25A9A5F00}" srcOrd="5" destOrd="0" presId="urn:microsoft.com/office/officeart/2005/8/layout/hProcess7#1"/>
    <dgm:cxn modelId="{E1FBFD1B-8725-4745-8386-A4E050FCB31D}" type="presParOf" srcId="{564C811D-767A-4812-8CA5-78DD45D2FFDC}" destId="{5938E651-0AB6-45C6-9B33-A93646713530}" srcOrd="6" destOrd="0" presId="urn:microsoft.com/office/officeart/2005/8/layout/hProcess7#1"/>
    <dgm:cxn modelId="{65E30372-72F6-41CB-8D05-D137D96BAA64}" type="presParOf" srcId="{5938E651-0AB6-45C6-9B33-A93646713530}" destId="{C1029FCE-72ED-4624-8AFD-534C71E85E52}" srcOrd="0" destOrd="0" presId="urn:microsoft.com/office/officeart/2005/8/layout/hProcess7#1"/>
    <dgm:cxn modelId="{2F25E706-1C0E-4239-868E-5CF55E3D11E7}" type="presParOf" srcId="{5938E651-0AB6-45C6-9B33-A93646713530}" destId="{18B4602E-2F27-4B2D-B11C-087A168E5314}" srcOrd="1" destOrd="0" presId="urn:microsoft.com/office/officeart/2005/8/layout/hProcess7#1"/>
    <dgm:cxn modelId="{2E4DCE5E-3889-4A4D-A5D7-BE246227A96A}" type="presParOf" srcId="{5938E651-0AB6-45C6-9B33-A93646713530}" destId="{28CFBE7C-78ED-4CF5-993A-87DA43DE489B}" srcOrd="2" destOrd="0" presId="urn:microsoft.com/office/officeart/2005/8/layout/hProcess7#1"/>
    <dgm:cxn modelId="{861BB8CD-C092-4D67-A850-02E0BF57C2D2}" type="presParOf" srcId="{564C811D-767A-4812-8CA5-78DD45D2FFDC}" destId="{CBA51D48-804B-41BD-949A-1A161D3E0107}" srcOrd="7" destOrd="0" presId="urn:microsoft.com/office/officeart/2005/8/layout/hProcess7#1"/>
    <dgm:cxn modelId="{1A2BC999-07DF-41AA-A394-C7F1832381BE}" type="presParOf" srcId="{564C811D-767A-4812-8CA5-78DD45D2FFDC}" destId="{F35936B8-784A-451D-BB20-C0CA61F625AF}" srcOrd="8" destOrd="0" presId="urn:microsoft.com/office/officeart/2005/8/layout/hProcess7#1"/>
    <dgm:cxn modelId="{FEF876B7-8B4E-46C7-A6A0-C0FAD6C0BA1C}" type="presParOf" srcId="{F35936B8-784A-451D-BB20-C0CA61F625AF}" destId="{16C8435A-FDB6-4426-9957-AAEF610A5B18}" srcOrd="0" destOrd="0" presId="urn:microsoft.com/office/officeart/2005/8/layout/hProcess7#1"/>
    <dgm:cxn modelId="{C91E9859-5542-4233-82DC-B7B628C58FBE}" type="presParOf" srcId="{F35936B8-784A-451D-BB20-C0CA61F625AF}" destId="{223BCF88-8A99-4887-96FF-E66261487487}" srcOrd="1" destOrd="0" presId="urn:microsoft.com/office/officeart/2005/8/layout/hProcess7#1"/>
    <dgm:cxn modelId="{2DE3F5F8-711D-48CF-A535-94218F3162DB}" type="presParOf" srcId="{F35936B8-784A-451D-BB20-C0CA61F625AF}" destId="{98B768DA-D06E-4E59-B5D0-C8F0B6A66268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213EF-E98B-4B79-845C-5CBCC1CA4BF3}">
      <dsp:nvSpPr>
        <dsp:cNvPr id="0" name=""/>
        <dsp:cNvSpPr/>
      </dsp:nvSpPr>
      <dsp:spPr>
        <a:xfrm>
          <a:off x="622" y="677852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 rot="16200000">
        <a:off x="-1050033" y="1728508"/>
        <a:ext cx="2637361" cy="536049"/>
      </dsp:txXfrm>
    </dsp:sp>
    <dsp:sp modelId="{19D240E7-8704-40C0-9CCA-A7A234C23821}">
      <dsp:nvSpPr>
        <dsp:cNvPr id="0" name=""/>
        <dsp:cNvSpPr/>
      </dsp:nvSpPr>
      <dsp:spPr>
        <a:xfrm>
          <a:off x="536671" y="677852"/>
          <a:ext cx="1996783" cy="3216294"/>
        </a:xfrm>
        <a:prstGeom prst="rect">
          <a:avLst/>
        </a:prstGeom>
        <a:noFill/>
        <a:ln w="381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Papal Reform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Training for priests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Ended abuses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536671" y="677852"/>
        <a:ext cx="1996783" cy="3216294"/>
      </dsp:txXfrm>
    </dsp:sp>
    <dsp:sp modelId="{C99998C0-201B-425E-B27C-202FE4DAF54F}">
      <dsp:nvSpPr>
        <dsp:cNvPr id="0" name=""/>
        <dsp:cNvSpPr/>
      </dsp:nvSpPr>
      <dsp:spPr>
        <a:xfrm>
          <a:off x="2774677" y="677852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 rot="16200000">
        <a:off x="1724020" y="1728508"/>
        <a:ext cx="2637361" cy="536049"/>
      </dsp:txXfrm>
    </dsp:sp>
    <dsp:sp modelId="{58609E39-699C-446E-B8FE-FF5202001CDB}">
      <dsp:nvSpPr>
        <dsp:cNvPr id="0" name=""/>
        <dsp:cNvSpPr/>
      </dsp:nvSpPr>
      <dsp:spPr>
        <a:xfrm rot="5400000">
          <a:off x="2551687" y="3234726"/>
          <a:ext cx="472781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0F737-0A7C-4BE4-A7BB-D17D3DC2BC5F}">
      <dsp:nvSpPr>
        <dsp:cNvPr id="0" name=""/>
        <dsp:cNvSpPr/>
      </dsp:nvSpPr>
      <dsp:spPr>
        <a:xfrm>
          <a:off x="3310726" y="677852"/>
          <a:ext cx="1996783" cy="3216294"/>
        </a:xfrm>
        <a:prstGeom prst="rect">
          <a:avLst/>
        </a:prstGeom>
        <a:noFill/>
        <a:ln w="381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Council of Trent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Reaffirmed Church Teachings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Index – list of books banned by the Church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Inquisition – Church court that put heretics on trial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310726" y="677852"/>
        <a:ext cx="1996783" cy="3216294"/>
      </dsp:txXfrm>
    </dsp:sp>
    <dsp:sp modelId="{16C8435A-FDB6-4426-9957-AAEF610A5B18}">
      <dsp:nvSpPr>
        <dsp:cNvPr id="0" name=""/>
        <dsp:cNvSpPr/>
      </dsp:nvSpPr>
      <dsp:spPr>
        <a:xfrm>
          <a:off x="5549354" y="685796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 rot="16200000">
        <a:off x="4498697" y="1736453"/>
        <a:ext cx="2637361" cy="536049"/>
      </dsp:txXfrm>
    </dsp:sp>
    <dsp:sp modelId="{18B4602E-2F27-4B2D-B11C-087A168E5314}">
      <dsp:nvSpPr>
        <dsp:cNvPr id="0" name=""/>
        <dsp:cNvSpPr/>
      </dsp:nvSpPr>
      <dsp:spPr>
        <a:xfrm rot="5400000">
          <a:off x="5325741" y="3234726"/>
          <a:ext cx="472781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768DA-D06E-4E59-B5D0-C8F0B6A66268}">
      <dsp:nvSpPr>
        <dsp:cNvPr id="0" name=""/>
        <dsp:cNvSpPr/>
      </dsp:nvSpPr>
      <dsp:spPr>
        <a:xfrm>
          <a:off x="6085403" y="685796"/>
          <a:ext cx="1996783" cy="3216294"/>
        </a:xfrm>
        <a:prstGeom prst="rect">
          <a:avLst/>
        </a:prstGeom>
        <a:noFill/>
        <a:ln w="381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Jesuits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Ignatius Loyola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Society of Jesus – Absolute loyalty to the Pope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6085403" y="685796"/>
        <a:ext cx="1996783" cy="321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6E9486-B48E-44E0-A09F-73B77DB1BA0D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EA189C-E557-4307-BB63-26C42F5B9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15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4B537F-6389-4D18-8C3B-46D9B52D3B29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24E14F-1E34-49CF-85E5-0F1A383B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28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3F4890-1E16-414F-9935-51F2B509AFFF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884060-D103-4751-9704-3B2E44660E62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A2C935-479F-4D61-AE0F-A3C937AC3C1E}" type="slidenum">
              <a:rPr lang="en-US" altLang="en-US" smtClean="0"/>
              <a:pPr eaLnBrk="1" hangingPunct="1"/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38E1-5A37-465F-B253-4C9BCE1A0E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43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3932-4F76-4974-BB05-761B5ACCA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1631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072E-BC26-4BA3-9067-B78129E0D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9060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4EDD-8ABB-4F55-A1FC-465C48D238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300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1F03-D8C1-4813-874C-4B2BB42805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3938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D959-588B-4EF1-B313-DAEC05A64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405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E784-64DA-434B-B220-D04C3F361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0780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88DC-B234-4376-A1EC-6D7D39152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691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5A26-5705-4D40-9DFB-BD78751E9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3890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8F74-7926-4A4E-A4CC-3B980DABA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353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17B4-19C6-40FF-B105-0E917EEE5E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701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5FF27-1DBA-417C-943D-3E4929A37F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5820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3BDB-AC6A-4319-97ED-68CD63211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3489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3ADF-4BB7-4989-BD6F-DBD0B94DD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771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56F3-F094-4D5E-8995-F61CFAA110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649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914400"/>
            <a:ext cx="3771900" cy="54864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5900" y="914400"/>
            <a:ext cx="3771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64F1D-1C98-4933-B6DE-032CBDC436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932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3FC19-CB60-4DA0-AA15-C81572C1E9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768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8889-19D3-4EBB-AAD0-0516EBBE00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682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203C-B7FD-47D0-BCE7-8FA19F50C8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492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60EE-FEC6-4679-8C83-A0C00A63EA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439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51684-A93A-4B3F-8793-082DEF6EC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201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ECB4B-24DB-4786-A2DB-861E281E3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374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D3175-4BBA-438F-8914-7FA014D30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04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6B8B9811-035E-4EC6-94D2-A3AB5716C4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0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3F8E1E-200A-431A-B946-041361EF3D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12" r:id="rId2"/>
    <p:sldLayoutId id="2147484022" r:id="rId3"/>
    <p:sldLayoutId id="2147484013" r:id="rId4"/>
    <p:sldLayoutId id="214748402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4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hyperlink" Target="http://jacksonbbrown.com/ss/2012/09/06/1-8-influence-of-the-roman-catholic-church-on-medieval-europ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/>
              <a:t>The Protestant Reformation </a:t>
            </a:r>
            <a:br>
              <a:rPr sz="4000"/>
            </a:br>
            <a:r>
              <a:rPr sz="4000"/>
              <a:t>(1450-1565)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5" descr="Worldwide_percentage_of_Adherents_by_Religion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413" y="1524000"/>
            <a:ext cx="7115175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Religions in the World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http://www.waupun.k12.wi.us/Policy/other/dickhut/religions/Images/BranchCh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994"/>
            <a:ext cx="8411210" cy="64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97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914400"/>
            <a:ext cx="350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  <a:t>The </a:t>
            </a:r>
            <a:b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</a:br>
            <a: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  <a:t>Holy Roman </a:t>
            </a:r>
            <a:b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</a:br>
            <a: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  <a:t>Empire </a:t>
            </a:r>
            <a:b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</a:br>
            <a: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  <a:t>in the 16</a:t>
            </a:r>
            <a:r>
              <a:rPr lang="en-US" sz="3600" b="1" baseline="30000" dirty="0">
                <a:solidFill>
                  <a:srgbClr val="FF0000"/>
                </a:solidFill>
                <a:latin typeface="Lucida Calligraphy" pitchFamily="66" charset="0"/>
              </a:rPr>
              <a:t>c</a:t>
            </a:r>
          </a:p>
          <a:p>
            <a:pPr>
              <a:spcBef>
                <a:spcPct val="50000"/>
              </a:spcBef>
              <a:defRPr/>
            </a:pPr>
            <a:endParaRPr lang="en-US" sz="3600" b="1" baseline="30000" dirty="0">
              <a:solidFill>
                <a:srgbClr val="FF0000"/>
              </a:solidFill>
              <a:latin typeface="Lucida Calligraphy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3600" b="1" baseline="30000" dirty="0">
              <a:solidFill>
                <a:srgbClr val="FF0000"/>
              </a:solidFill>
              <a:latin typeface="Lucida Calligraphy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Lucida Calligraphy" pitchFamily="66" charset="0"/>
              </a:rPr>
              <a:t>“Why the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  <a:latin typeface="Lucida Calligraphy" pitchFamily="66" charset="0"/>
              </a:rPr>
            </a:b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Lucida Calligraphy" pitchFamily="66" charset="0"/>
              </a:rPr>
              <a:t>Germanies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Lucida Calligraphy" pitchFamily="66" charset="0"/>
              </a:rPr>
              <a:t>?”</a:t>
            </a:r>
          </a:p>
        </p:txBody>
      </p:sp>
      <p:pic>
        <p:nvPicPr>
          <p:cNvPr id="23555" name="Picture 6" descr="map-Lutheranism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>
            <a:fillRect/>
          </a:stretch>
        </p:blipFill>
        <p:spPr bwMode="auto">
          <a:xfrm>
            <a:off x="3581400" y="228600"/>
            <a:ext cx="5370513" cy="647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6400800" cy="304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/>
              <a:t>Germany (Martin Luther)</a:t>
            </a:r>
            <a:endParaRPr sz="3600" dirty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143000"/>
            <a:ext cx="37719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Luther troubled by the sale of indulgences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Dominican friar Tetzel was selling indulgences in Wittenberg in 1517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Luther posts his </a:t>
            </a:r>
            <a:r>
              <a:rPr lang="en-US" altLang="en-US" sz="2800" i="1" dirty="0" smtClean="0"/>
              <a:t>95 Theses</a:t>
            </a:r>
            <a:r>
              <a:rPr lang="en-US" altLang="en-US" sz="2800" dirty="0" smtClean="0"/>
              <a:t> on the door of the castle church in Wittenberg on October 31, 1517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2800" dirty="0" smtClean="0"/>
          </a:p>
        </p:txBody>
      </p:sp>
      <p:pic>
        <p:nvPicPr>
          <p:cNvPr id="26628" name="Picture 7" descr="tetz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421188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42672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/>
              <a:t>Germany (Luther)</a:t>
            </a:r>
            <a:endParaRPr sz="3600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15687" y="1219200"/>
            <a:ext cx="3771900" cy="5486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Pope pays little attention </a:t>
            </a:r>
            <a:r>
              <a:rPr lang="en-US" sz="2800" dirty="0" smtClean="0"/>
              <a:t>to </a:t>
            </a:r>
            <a:r>
              <a:rPr lang="en-US" sz="2800" dirty="0"/>
              <a:t>Luther at first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Luther attacks the Pope </a:t>
            </a:r>
            <a:r>
              <a:rPr lang="en-US" sz="2800" dirty="0" smtClean="0"/>
              <a:t>verbally and in writing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Luther is excommunicated (1521)</a:t>
            </a:r>
            <a:endParaRPr lang="en-US" sz="28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Luther </a:t>
            </a:r>
            <a:r>
              <a:rPr lang="en-US" sz="2800" dirty="0" smtClean="0"/>
              <a:t>is summoned to court</a:t>
            </a:r>
            <a:endParaRPr lang="en-US" sz="28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/>
          </a:p>
        </p:txBody>
      </p:sp>
      <p:pic>
        <p:nvPicPr>
          <p:cNvPr id="27652" name="Picture 6" descr="lut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09101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609600"/>
            <a:ext cx="7772400" cy="304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/>
              <a:t>The </a:t>
            </a:r>
            <a:r>
              <a:rPr sz="3600" dirty="0"/>
              <a:t>Holy Roman Empire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219200"/>
            <a:ext cx="4572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New HRE, Charles V, is young and his power is threatened by the German Princes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Summons Luther to appear in Court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 smtClean="0"/>
              <a:t>Edict of Worms</a:t>
            </a:r>
            <a:r>
              <a:rPr lang="en-US" altLang="en-US" sz="2800" dirty="0" smtClean="0"/>
              <a:t> – declares Luther an outlaw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Frederick of Saxony sends Luther into hiding</a:t>
            </a:r>
          </a:p>
        </p:txBody>
      </p:sp>
      <p:pic>
        <p:nvPicPr>
          <p:cNvPr id="22532" name="Picture 7" descr="charle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505200" cy="49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914400"/>
            <a:ext cx="4648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German rulers who supported Luther took charge of Catholic Churches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1524 – Peasant Revolt – peasants looked for Luther’s support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Luther sided with the nobility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Luther believed State &amp; Rulers were called by God to maintain peace to spread the gospel</a:t>
            </a:r>
          </a:p>
        </p:txBody>
      </p:sp>
      <p:pic>
        <p:nvPicPr>
          <p:cNvPr id="35844" name="Picture 7" descr="von B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581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38400" y="152400"/>
            <a:ext cx="3581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 Support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3429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Germany?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143000"/>
            <a:ext cx="8001000" cy="4953000"/>
          </a:xfrm>
        </p:spPr>
        <p:txBody>
          <a:bodyPr/>
          <a:lstStyle/>
          <a:p>
            <a:r>
              <a:rPr lang="en-US" dirty="0" smtClean="0"/>
              <a:t>Part of the Holy Roman Empire – Emperor Charles V (Charles I of Spain) – Hapsburg Family</a:t>
            </a:r>
          </a:p>
          <a:p>
            <a:r>
              <a:rPr lang="en-US" dirty="0" smtClean="0"/>
              <a:t>HRE was in consistent conflict with France and Ottoman Empire</a:t>
            </a:r>
          </a:p>
          <a:p>
            <a:r>
              <a:rPr lang="en-US" dirty="0" smtClean="0"/>
              <a:t>HRE made up of hundreds of small territories</a:t>
            </a:r>
          </a:p>
          <a:p>
            <a:pPr lvl="1"/>
            <a:r>
              <a:rPr lang="en-US" dirty="0" smtClean="0"/>
              <a:t>Local rulers supported Luther to assert their own authority</a:t>
            </a:r>
          </a:p>
          <a:p>
            <a:pPr lvl="1"/>
            <a:r>
              <a:rPr lang="en-US" dirty="0" smtClean="0"/>
              <a:t>1555 – </a:t>
            </a:r>
            <a:r>
              <a:rPr lang="en-US" i="1" dirty="0" smtClean="0"/>
              <a:t>Peace of Augsburg</a:t>
            </a:r>
            <a:r>
              <a:rPr lang="en-US" dirty="0" smtClean="0"/>
              <a:t> – accepted division of Christianity in Germany – Local rulers could choose between Catholicism and Lutheranism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400" y="152400"/>
            <a:ext cx="3276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/>
              <a:t>Luther’s </a:t>
            </a:r>
            <a:r>
              <a:rPr sz="3600" dirty="0"/>
              <a:t>Teachings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838200"/>
            <a:ext cx="84582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Luther’s sense of unworthiness and his fear of God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Salvation by Faith Alone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Bible is the only source of religious truth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	--Luther’s German Translation of the New Testament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Humans are not saved on Good Works</a:t>
            </a:r>
          </a:p>
        </p:txBody>
      </p:sp>
      <p:pic>
        <p:nvPicPr>
          <p:cNvPr id="14338" name="Picture 2" descr="http://upload.wikimedia.org/wikipedia/commons/0/03/Lutherbi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4116206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3352800" y="457200"/>
            <a:ext cx="7772400" cy="304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John Calvin</a:t>
            </a:r>
            <a:endParaRPr sz="3600" dirty="0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36820" y="914400"/>
            <a:ext cx="3771900" cy="5486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John Calvin’s leadership in Geneva from 1541-1564</a:t>
            </a:r>
          </a:p>
          <a:p>
            <a:pPr eaLnBrk="1" hangingPunct="1"/>
            <a:r>
              <a:rPr lang="en-US" altLang="en-US" sz="2800" dirty="0" smtClean="0"/>
              <a:t>Geneva became the model</a:t>
            </a:r>
          </a:p>
          <a:p>
            <a:pPr eaLnBrk="1" hangingPunct="1"/>
            <a:r>
              <a:rPr lang="en-US" altLang="en-US" sz="2800" dirty="0" smtClean="0"/>
              <a:t>Elements of a “theocracy”</a:t>
            </a:r>
          </a:p>
          <a:p>
            <a:pPr eaLnBrk="1" hangingPunct="1"/>
            <a:r>
              <a:rPr lang="en-US" altLang="en-US" sz="2800" dirty="0" smtClean="0"/>
              <a:t>Self-discipline and “Protestant Work Ethic”</a:t>
            </a:r>
          </a:p>
        </p:txBody>
      </p:sp>
      <p:pic>
        <p:nvPicPr>
          <p:cNvPr id="30724" name="Picture 7" descr="calv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21562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3200400" cy="16619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Reformation</a:t>
            </a:r>
            <a:br>
              <a:rPr lang="en-US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</a:br>
            <a:r>
              <a:rPr lang="en-US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Europe</a:t>
            </a:r>
            <a:br>
              <a:rPr lang="en-US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</a:br>
            <a:r>
              <a:rPr lang="en-US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(Late 16</a:t>
            </a:r>
            <a:r>
              <a:rPr lang="en-US" alt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c</a:t>
            </a:r>
            <a:r>
              <a:rPr lang="en-US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)</a:t>
            </a:r>
            <a:endParaRPr lang="en-US" altLang="en-US" sz="3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9219" name="Picture 4" descr="map-Chambers-Religious Divisions at end of 16c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>
            <a:fillRect/>
          </a:stretch>
        </p:blipFill>
        <p:spPr bwMode="auto">
          <a:xfrm>
            <a:off x="3471862" y="152400"/>
            <a:ext cx="5519737" cy="662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381000"/>
            <a:ext cx="7772400" cy="304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/>
              <a:t>Calvin's</a:t>
            </a:r>
            <a:r>
              <a:rPr sz="3600" dirty="0" smtClean="0"/>
              <a:t>  Teachings</a:t>
            </a:r>
            <a:endParaRPr sz="3600" dirty="0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37719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Predestination – god has determined who will be saved and man can do nothing to change this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Think of our Pilgrims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Simple lives worshipping god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No dancing, excessive drinking, gambling, no fancy clothing, nothing that can be considered sinful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  <p:pic>
        <p:nvPicPr>
          <p:cNvPr id="39940" name="Picture 7" descr="servet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761998"/>
            <a:ext cx="4191000" cy="578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/>
              <a:t>D.  France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81588" y="838200"/>
            <a:ext cx="3771900" cy="5486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King Francis I was initially sympathetic to Luther as long as his ideas stayed in Germany</a:t>
            </a:r>
          </a:p>
          <a:p>
            <a:pPr eaLnBrk="1" hangingPunct="1"/>
            <a:r>
              <a:rPr lang="en-US" altLang="en-US" sz="2800" dirty="0" smtClean="0"/>
              <a:t>Protestantism made illegal in France in 1534</a:t>
            </a:r>
          </a:p>
        </p:txBody>
      </p:sp>
      <p:pic>
        <p:nvPicPr>
          <p:cNvPr id="31748" name="Picture 7" descr="bartholom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447198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533400"/>
            <a:ext cx="7772400" cy="304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/>
              <a:t>Anabaptists</a:t>
            </a:r>
            <a:endParaRPr sz="3600" dirty="0"/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066800"/>
            <a:ext cx="3771900" cy="5486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Bitterly </a:t>
            </a:r>
            <a:r>
              <a:rPr lang="en-US" altLang="en-US" sz="2800" dirty="0" smtClean="0"/>
              <a:t>persecuted by both Catholics and other Protestants</a:t>
            </a:r>
          </a:p>
          <a:p>
            <a:pPr eaLnBrk="1" hangingPunct="1"/>
            <a:r>
              <a:rPr lang="en-US" altLang="en-US" sz="2800" dirty="0" smtClean="0"/>
              <a:t>Beliefs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Free will—all can be saved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Adult, “believer” baptism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Social and economic equality of all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Separation of Church and State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41988" name="Picture 7" descr="AnnaBu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5720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/>
              <a:t>E.  Other Parts of Western Europe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914400"/>
            <a:ext cx="3771900" cy="5486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No Protestant inroads into Spain or Italy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Protestantism succeeded only where it </a:t>
            </a:r>
            <a:r>
              <a:rPr lang="en-US" sz="2800" dirty="0" smtClean="0"/>
              <a:t>was supported </a:t>
            </a:r>
            <a:r>
              <a:rPr lang="en-US" sz="2800" dirty="0"/>
              <a:t>initially by the </a:t>
            </a:r>
            <a:r>
              <a:rPr lang="en-US" sz="2800" dirty="0" smtClean="0"/>
              <a:t>nobility</a:t>
            </a:r>
            <a:endParaRPr lang="en-US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Most powerful European nations were Catholic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/>
          </a:p>
        </p:txBody>
      </p:sp>
      <p:pic>
        <p:nvPicPr>
          <p:cNvPr id="32772" name="Picture 7" descr="nan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5720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3505200" y="533400"/>
            <a:ext cx="7772400" cy="304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/>
              <a:t> </a:t>
            </a:r>
            <a:r>
              <a:rPr sz="3600" dirty="0"/>
              <a:t>England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990600"/>
            <a:ext cx="3771900" cy="54864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Henry VIII’s marriage to Catherine of Aragon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Henry seeks an </a:t>
            </a:r>
            <a:r>
              <a:rPr lang="en-US" sz="2800" dirty="0" smtClean="0"/>
              <a:t>annulment – the Pope refuses </a:t>
            </a:r>
            <a:endParaRPr lang="en-US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 Henry establishes the Church </a:t>
            </a:r>
            <a:r>
              <a:rPr lang="en-US" sz="2800" dirty="0"/>
              <a:t>of England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Other </a:t>
            </a:r>
            <a:r>
              <a:rPr lang="en-US" sz="2800" dirty="0"/>
              <a:t>wives of Henry </a:t>
            </a:r>
            <a:r>
              <a:rPr lang="en-US" sz="2800" dirty="0" smtClean="0"/>
              <a:t>VIII </a:t>
            </a:r>
            <a:endParaRPr lang="en-US" sz="28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	--Anne Boleyn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	--Jane </a:t>
            </a:r>
            <a:r>
              <a:rPr lang="en-US" sz="2800" dirty="0" smtClean="0"/>
              <a:t>Seymour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    -- Anne of  Cleves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-- Katherine Howard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-- Catherine Parr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</p:txBody>
      </p:sp>
      <p:pic>
        <p:nvPicPr>
          <p:cNvPr id="28676" name="Picture 7" descr="wi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5450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Three Pillars of the Catholic Church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/>
              <a:t>VI.  Results of the Reformation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143000"/>
            <a:ext cx="37719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Germany was weakened – fighting between </a:t>
            </a:r>
            <a:r>
              <a:rPr lang="en-US" altLang="en-US" sz="2800" dirty="0" err="1" smtClean="0"/>
              <a:t>catholics</a:t>
            </a:r>
            <a:r>
              <a:rPr lang="en-US" altLang="en-US" sz="2800" dirty="0" smtClean="0"/>
              <a:t> and protestants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Christian Church was split in the West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100 Years of Religious Warfare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Growing doubt and religious skepticism</a:t>
            </a:r>
          </a:p>
        </p:txBody>
      </p:sp>
      <p:pic>
        <p:nvPicPr>
          <p:cNvPr id="45060" name="Picture 7" descr="Reformation_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3830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7772400" cy="304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/>
              <a:t>VI.  Results of Reformation (</a:t>
            </a:r>
            <a:r>
              <a:rPr sz="3600" dirty="0" err="1"/>
              <a:t>cont</a:t>
            </a:r>
            <a:r>
              <a:rPr sz="3600" dirty="0"/>
              <a:t>)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990600"/>
            <a:ext cx="4724400" cy="541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Calvinism </a:t>
            </a:r>
            <a:r>
              <a:rPr lang="en-US" sz="2800" dirty="0"/>
              <a:t>boosted the commercial revolution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Witch craze swept Europe in the 1600’s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	--Between </a:t>
            </a:r>
            <a:r>
              <a:rPr lang="en-US" sz="2800" dirty="0" smtClean="0"/>
              <a:t>1561-1670, about 12,000 </a:t>
            </a:r>
            <a:r>
              <a:rPr lang="en-US" sz="2800" dirty="0"/>
              <a:t>people in </a:t>
            </a:r>
            <a:r>
              <a:rPr lang="en-US" sz="2800" dirty="0" smtClean="0"/>
              <a:t>Europe </a:t>
            </a:r>
            <a:r>
              <a:rPr lang="en-US" sz="2800" dirty="0"/>
              <a:t>were executed as witches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Possible reasons for this witchcraft </a:t>
            </a:r>
            <a:r>
              <a:rPr lang="en-US" sz="2800" dirty="0" smtClean="0"/>
              <a:t>craze – traditional framework for dealing with misfortunes is gone</a:t>
            </a:r>
            <a:endParaRPr lang="en-US" sz="2800" dirty="0"/>
          </a:p>
        </p:txBody>
      </p:sp>
      <p:pic>
        <p:nvPicPr>
          <p:cNvPr id="46084" name="Picture 6" descr="witchcra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3115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Catholic and Protestant Church</a:t>
            </a:r>
            <a:endParaRPr/>
          </a:p>
        </p:txBody>
      </p:sp>
      <p:graphicFrame>
        <p:nvGraphicFramePr>
          <p:cNvPr id="5" name="ClipArt Placeholder 4"/>
          <p:cNvGraphicFramePr>
            <a:graphicFrameLocks noGrp="1"/>
          </p:cNvGraphicFramePr>
          <p:nvPr>
            <p:ph type="clipArt" sz="half" idx="1"/>
          </p:nvPr>
        </p:nvGraphicFramePr>
        <p:xfrm>
          <a:off x="1371600" y="3544888"/>
          <a:ext cx="3771900" cy="227012"/>
        </p:xfrm>
        <a:graphic>
          <a:graphicData uri="http://schemas.openxmlformats.org/drawingml/2006/table">
            <a:tbl>
              <a:tblPr/>
              <a:tblGrid>
                <a:gridCol w="1885950"/>
                <a:gridCol w="1885950"/>
              </a:tblGrid>
              <a:tr h="2270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Type: </a:t>
                      </a:r>
                    </a:p>
                  </a:txBody>
                  <a:tcPr marL="56579" marR="56579" marT="28376" marB="2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JPG</a:t>
                      </a:r>
                    </a:p>
                  </a:txBody>
                  <a:tcPr marL="56579" marR="56579" marT="28376" marB="2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7111" name="Rectangle 1"/>
          <p:cNvSpPr>
            <a:spLocks noChangeArrowheads="1"/>
          </p:cNvSpPr>
          <p:nvPr/>
        </p:nvSpPr>
        <p:spPr bwMode="auto">
          <a:xfrm>
            <a:off x="0" y="-1841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                    </a:t>
            </a:r>
          </a:p>
        </p:txBody>
      </p:sp>
      <p:pic>
        <p:nvPicPr>
          <p:cNvPr id="47112" name="Picture 3" descr="http://jacksonbbrown.com/ss/wp-content/uploads/2012/09/chartres.inside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6290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7114" name="Picture 2" descr="http://www.google.com/intl/en_ALL/images/logos/images_logo_sm.gif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463675"/>
            <a:ext cx="1390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il_fi" descr="http://img2.photographersdirect.com/img/19309/wm/pd20475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92405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10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/>
              <a:t>Key Events Prior to the Reformation</a:t>
            </a:r>
            <a:endParaRPr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1054 – Byzantine patriarch and Pope </a:t>
            </a:r>
            <a:r>
              <a:rPr lang="en-US" b="1" dirty="0" smtClean="0"/>
              <a:t>excommunicate</a:t>
            </a:r>
            <a:r>
              <a:rPr lang="en-US" dirty="0" smtClean="0"/>
              <a:t> each other – 1</a:t>
            </a:r>
            <a:r>
              <a:rPr lang="en-US" baseline="30000" dirty="0" smtClean="0"/>
              <a:t>st</a:t>
            </a:r>
            <a:r>
              <a:rPr lang="en-US" dirty="0" smtClean="0"/>
              <a:t> schism </a:t>
            </a:r>
          </a:p>
          <a:p>
            <a:r>
              <a:rPr lang="en-US" dirty="0" smtClean="0"/>
              <a:t>1073 – Pope Gregory VII claims pope’s authority is extended over all Christians</a:t>
            </a:r>
          </a:p>
          <a:p>
            <a:r>
              <a:rPr lang="en-US" dirty="0" smtClean="0"/>
              <a:t>1095 – Pope Urban II call for Crusades on the Holy Land</a:t>
            </a:r>
          </a:p>
          <a:p>
            <a:r>
              <a:rPr lang="en-US" dirty="0" smtClean="0"/>
              <a:t>1252 – Inquisition – Holy Office – deal with heretics</a:t>
            </a:r>
          </a:p>
          <a:p>
            <a:r>
              <a:rPr lang="en-US" dirty="0" smtClean="0"/>
              <a:t>1378-1417 – The Great Schism</a:t>
            </a:r>
          </a:p>
          <a:p>
            <a:pPr lvl="1"/>
            <a:r>
              <a:rPr lang="en-US" dirty="0" smtClean="0"/>
              <a:t>King Philip of France and allies elect new pope in Avignon</a:t>
            </a:r>
          </a:p>
          <a:p>
            <a:pPr lvl="1"/>
            <a:r>
              <a:rPr lang="en-US" dirty="0" smtClean="0"/>
              <a:t>England and allies support pope in Rome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51816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/>
              <a:t>Influences: </a:t>
            </a:r>
            <a:r>
              <a:rPr sz="3600" dirty="0"/>
              <a:t>Printing Press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95400"/>
            <a:ext cx="4724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Invention of movable type  in 1450’s  by Johann Gutenberg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Manufacture of paper becomes easier and cheaper- more books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More criticism of the Church – reading of the Bible – challenge of doctrines</a:t>
            </a:r>
          </a:p>
        </p:txBody>
      </p:sp>
      <p:pic>
        <p:nvPicPr>
          <p:cNvPr id="19460" name="Picture 7" descr="Gute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19200"/>
            <a:ext cx="372978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533400"/>
            <a:ext cx="7772400" cy="304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/>
              <a:t>Influences:  Cultural</a:t>
            </a:r>
            <a:endParaRPr sz="3600" dirty="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447800"/>
            <a:ext cx="4267200" cy="5257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Better  educated, city people were critical of the Church</a:t>
            </a:r>
          </a:p>
          <a:p>
            <a:pPr eaLnBrk="1" hangingPunct="1"/>
            <a:r>
              <a:rPr lang="en-US" altLang="en-US" sz="2800" dirty="0" smtClean="0"/>
              <a:t>Renaissance monarchs  challenged the  power of the Church</a:t>
            </a:r>
          </a:p>
          <a:p>
            <a:pPr eaLnBrk="1" hangingPunct="1"/>
            <a:r>
              <a:rPr lang="en-US" altLang="en-US" sz="2800" dirty="0" smtClean="0"/>
              <a:t>Growing individualism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</p:txBody>
      </p:sp>
      <p:pic>
        <p:nvPicPr>
          <p:cNvPr id="18436" name="Picture 7" descr="Wycl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5956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in Northern Europe</a:t>
            </a:r>
          </a:p>
          <a:p>
            <a:r>
              <a:rPr lang="en-US" dirty="0" smtClean="0"/>
              <a:t>Influenced by the new love of learning during the Renaissance</a:t>
            </a:r>
          </a:p>
          <a:p>
            <a:r>
              <a:rPr lang="en-US" dirty="0" smtClean="0"/>
              <a:t>If people read classics and basic works of Christianity, they would become more </a:t>
            </a:r>
            <a:r>
              <a:rPr lang="en-US" i="1" dirty="0" smtClean="0"/>
              <a:t>pious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 Humanism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09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0755" y="1007487"/>
            <a:ext cx="4428445" cy="508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Dutch Christian humanist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Live good lives on a daily basis NOT just provide beliefs for salvation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 smtClean="0"/>
              <a:t>In Praise of Folly</a:t>
            </a:r>
            <a:r>
              <a:rPr lang="en-US" altLang="en-US" sz="2400" dirty="0" smtClean="0"/>
              <a:t> (1510) – criticized aspects of society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Call for a return to the simplicity of the early Church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Religion is inward NOT external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Wanted Reform NOT to break away</a:t>
            </a:r>
          </a:p>
        </p:txBody>
      </p:sp>
      <p:pic>
        <p:nvPicPr>
          <p:cNvPr id="24580" name="Picture 6" descr="Era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3687"/>
            <a:ext cx="3786188" cy="546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4572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Desiderius Erasmus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/>
              <a:t>The </a:t>
            </a:r>
            <a:r>
              <a:rPr sz="3600" dirty="0"/>
              <a:t>Church’s </a:t>
            </a:r>
            <a:r>
              <a:rPr sz="3600" dirty="0" smtClean="0"/>
              <a:t>Problems </a:t>
            </a:r>
            <a:r>
              <a:rPr lang="en-US" sz="3600" dirty="0" smtClean="0"/>
              <a:t>–</a:t>
            </a:r>
            <a:r>
              <a:rPr sz="3600" dirty="0" smtClean="0"/>
              <a:t> Changing Viewpoint</a:t>
            </a:r>
            <a:endParaRPr sz="3600" dirty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295400"/>
            <a:ext cx="4495800" cy="5334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Charges of greed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Worldly political power challenged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Weariness of dependence on the Church and  the limitations it placed on the people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Growing human confidence vs. “original sin”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Catholic church becomes defensive in the face of criticism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t="12987" r="33023" b="13142"/>
          <a:stretch>
            <a:fillRect/>
          </a:stretch>
        </p:blipFill>
        <p:spPr bwMode="auto">
          <a:xfrm>
            <a:off x="533400" y="1317625"/>
            <a:ext cx="35052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9342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/>
              <a:t>The </a:t>
            </a:r>
            <a:r>
              <a:rPr sz="3600" dirty="0"/>
              <a:t>Church’s Problems </a:t>
            </a:r>
            <a:r>
              <a:rPr lang="en-US" sz="3600" dirty="0" smtClean="0"/>
              <a:t>–</a:t>
            </a:r>
            <a:r>
              <a:rPr sz="3600" dirty="0" smtClean="0"/>
              <a:t> Internal Issues</a:t>
            </a:r>
            <a:endParaRPr sz="3600" dirty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143000"/>
            <a:ext cx="3771900" cy="5486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The corruption of the Renaissance Papacy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--Rodrigo Borgia</a:t>
            </a:r>
          </a:p>
          <a:p>
            <a:pPr eaLnBrk="1" hangingPunct="1"/>
            <a:r>
              <a:rPr lang="en-US" altLang="en-US" sz="2800" dirty="0" smtClean="0"/>
              <a:t>European population was increasingly anti-clerical</a:t>
            </a:r>
          </a:p>
          <a:p>
            <a:pPr eaLnBrk="1" hangingPunct="1"/>
            <a:r>
              <a:rPr lang="en-US" altLang="en-US" sz="2800" dirty="0" smtClean="0"/>
              <a:t>Absenteeism of church leaders</a:t>
            </a:r>
          </a:p>
          <a:p>
            <a:pPr eaLnBrk="1" hangingPunct="1"/>
            <a:r>
              <a:rPr lang="en-US" altLang="en-US" sz="2800" dirty="0" smtClean="0"/>
              <a:t>The controversy over the sale of indulgences </a:t>
            </a:r>
          </a:p>
        </p:txBody>
      </p:sp>
      <p:pic>
        <p:nvPicPr>
          <p:cNvPr id="16388" name="Picture 7" descr="borg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86017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578</TotalTime>
  <Words>836</Words>
  <Application>Microsoft Office PowerPoint</Application>
  <PresentationFormat>On-screen Show (4:3)</PresentationFormat>
  <Paragraphs>142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Corinthian columns design template</vt:lpstr>
      <vt:lpstr>Paper</vt:lpstr>
      <vt:lpstr>The Protestant Reformation  (1450-1565)</vt:lpstr>
      <vt:lpstr>PowerPoint Presentation</vt:lpstr>
      <vt:lpstr>Key Events Prior to the Reformation</vt:lpstr>
      <vt:lpstr>Influences: Printing Press</vt:lpstr>
      <vt:lpstr>Influences:  Cultural</vt:lpstr>
      <vt:lpstr>Christian Humanism</vt:lpstr>
      <vt:lpstr>Desiderius Erasmus</vt:lpstr>
      <vt:lpstr>The Church’s Problems – Changing Viewpoint</vt:lpstr>
      <vt:lpstr>The Church’s Problems – Internal Issues</vt:lpstr>
      <vt:lpstr>Religions in the World</vt:lpstr>
      <vt:lpstr>PowerPoint Presentation</vt:lpstr>
      <vt:lpstr>PowerPoint Presentation</vt:lpstr>
      <vt:lpstr>Germany (Martin Luther)</vt:lpstr>
      <vt:lpstr>Germany (Luther)</vt:lpstr>
      <vt:lpstr>The Holy Roman Empire</vt:lpstr>
      <vt:lpstr>Political Support</vt:lpstr>
      <vt:lpstr>Why Germany?</vt:lpstr>
      <vt:lpstr>Luther’s Teachings</vt:lpstr>
      <vt:lpstr>John Calvin</vt:lpstr>
      <vt:lpstr>Calvin's  Teachings</vt:lpstr>
      <vt:lpstr>D.  France</vt:lpstr>
      <vt:lpstr>Anabaptists</vt:lpstr>
      <vt:lpstr>E.  Other Parts of Western Europe</vt:lpstr>
      <vt:lpstr> England</vt:lpstr>
      <vt:lpstr>Three Pillars of the Catholic Church</vt:lpstr>
      <vt:lpstr>VI.  Results of the Reformation</vt:lpstr>
      <vt:lpstr>VI.  Results of Reformation (cont)</vt:lpstr>
      <vt:lpstr>Catholic and Protestant Church</vt:lpstr>
    </vt:vector>
  </TitlesOfParts>
  <Company>IPFW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Protestant Reformation  (1450-1565)</dc:title>
  <dc:creator>CASmooth</dc:creator>
  <cp:lastModifiedBy>allenc</cp:lastModifiedBy>
  <cp:revision>41</cp:revision>
  <dcterms:created xsi:type="dcterms:W3CDTF">2006-01-06T03:28:35Z</dcterms:created>
  <dcterms:modified xsi:type="dcterms:W3CDTF">2014-10-31T12:14:51Z</dcterms:modified>
</cp:coreProperties>
</file>