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8" r:id="rId1"/>
  </p:sldMasterIdLst>
  <p:notesMasterIdLst>
    <p:notesMasterId r:id="rId46"/>
  </p:notesMasterIdLst>
  <p:sldIdLst>
    <p:sldId id="256" r:id="rId2"/>
    <p:sldId id="305" r:id="rId3"/>
    <p:sldId id="266" r:id="rId4"/>
    <p:sldId id="294" r:id="rId5"/>
    <p:sldId id="316" r:id="rId6"/>
    <p:sldId id="284" r:id="rId7"/>
    <p:sldId id="314" r:id="rId8"/>
    <p:sldId id="276" r:id="rId9"/>
    <p:sldId id="275" r:id="rId10"/>
    <p:sldId id="306" r:id="rId11"/>
    <p:sldId id="269" r:id="rId12"/>
    <p:sldId id="272" r:id="rId13"/>
    <p:sldId id="274" r:id="rId14"/>
    <p:sldId id="273" r:id="rId15"/>
    <p:sldId id="319" r:id="rId16"/>
    <p:sldId id="320" r:id="rId17"/>
    <p:sldId id="308" r:id="rId18"/>
    <p:sldId id="309" r:id="rId19"/>
    <p:sldId id="310" r:id="rId20"/>
    <p:sldId id="315" r:id="rId21"/>
    <p:sldId id="322" r:id="rId22"/>
    <p:sldId id="326" r:id="rId23"/>
    <p:sldId id="264" r:id="rId24"/>
    <p:sldId id="300" r:id="rId25"/>
    <p:sldId id="317" r:id="rId26"/>
    <p:sldId id="329" r:id="rId27"/>
    <p:sldId id="260" r:id="rId28"/>
    <p:sldId id="265" r:id="rId29"/>
    <p:sldId id="259" r:id="rId30"/>
    <p:sldId id="328" r:id="rId31"/>
    <p:sldId id="285" r:id="rId32"/>
    <p:sldId id="287" r:id="rId33"/>
    <p:sldId id="288" r:id="rId34"/>
    <p:sldId id="271" r:id="rId35"/>
    <p:sldId id="263" r:id="rId36"/>
    <p:sldId id="307" r:id="rId37"/>
    <p:sldId id="262" r:id="rId38"/>
    <p:sldId id="297" r:id="rId39"/>
    <p:sldId id="267" r:id="rId40"/>
    <p:sldId id="327" r:id="rId41"/>
    <p:sldId id="318" r:id="rId42"/>
    <p:sldId id="323" r:id="rId43"/>
    <p:sldId id="324" r:id="rId44"/>
    <p:sldId id="325" r:id="rId45"/>
  </p:sldIdLst>
  <p:sldSz cx="9144000" cy="6858000" type="screen4x3"/>
  <p:notesSz cx="6858000" cy="9144000"/>
  <p:embeddedFontLst>
    <p:embeddedFont>
      <p:font typeface="Arial Narrow" pitchFamily="34" charset="0"/>
      <p:regular r:id="rId47"/>
      <p:bold r:id="rId48"/>
      <p:italic r:id="rId49"/>
      <p:boldItalic r:id="rId50"/>
    </p:embeddedFont>
    <p:embeddedFont>
      <p:font typeface="Nosferatu"/>
      <p:regular r:id="rId51"/>
      <p: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Wingdings 2" pitchFamily="18" charset="2"/>
      <p:regular r:id="rId57"/>
    </p:embeddedFont>
    <p:embeddedFont>
      <p:font typeface="Wrangler"/>
      <p:regular r:id="rId58"/>
    </p:embeddedFont>
    <p:embeddedFont>
      <p:font typeface="Cambria" pitchFamily="18" charset="0"/>
      <p:regular r:id="rId59"/>
      <p:bold r:id="rId60"/>
      <p:italic r:id="rId61"/>
      <p:boldItalic r:id="rId62"/>
    </p:embeddedFont>
    <p:embeddedFont>
      <p:font typeface="Wingdings 3" pitchFamily="18" charset="2"/>
      <p:regular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7"/>
    <a:srgbClr val="FDE56B"/>
    <a:srgbClr val="FF0000"/>
    <a:srgbClr val="01B8CB"/>
    <a:srgbClr val="F6EA02"/>
    <a:srgbClr val="CFB705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0097" autoAdjust="0"/>
  </p:normalViewPr>
  <p:slideViewPr>
    <p:cSldViewPr>
      <p:cViewPr>
        <p:scale>
          <a:sx n="70" d="100"/>
          <a:sy n="70" d="100"/>
        </p:scale>
        <p:origin x="-116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9374B766-AA34-4D38-BF05-BFEC1F573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47ED1E-14D3-452C-B878-9DB64CB76B54}" type="slidenum">
              <a:rPr lang="en-US" altLang="en-US" sz="1200" smtClean="0">
                <a:latin typeface="Arial Narrow" pitchFamily="34" charset="0"/>
              </a:rPr>
              <a:pPr eaLnBrk="1" hangingPunct="1"/>
              <a:t>1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8B26A6-AD23-478E-8A07-7B69BA501F3B}" type="slidenum">
              <a:rPr lang="en-US" altLang="en-US" sz="1200" smtClean="0">
                <a:latin typeface="Arial Narrow" pitchFamily="34" charset="0"/>
              </a:rPr>
              <a:pPr eaLnBrk="1" hangingPunct="1"/>
              <a:t>10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C18122-E70E-494A-8CA9-9886A82872CC}" type="slidenum">
              <a:rPr lang="en-US" altLang="en-US" sz="1200" smtClean="0">
                <a:latin typeface="Arial Narrow" pitchFamily="34" charset="0"/>
              </a:rPr>
              <a:pPr eaLnBrk="1" hangingPunct="1"/>
              <a:t>11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2E363D-1BFC-4D76-A2AD-732D74395774}" type="slidenum">
              <a:rPr lang="en-US" altLang="en-US" sz="1200" smtClean="0">
                <a:latin typeface="Arial Narrow" pitchFamily="34" charset="0"/>
              </a:rPr>
              <a:pPr eaLnBrk="1" hangingPunct="1"/>
              <a:t>12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D6B1C-3FD2-40DF-B4E3-CDC32EF54733}" type="slidenum">
              <a:rPr lang="en-US" altLang="en-US" sz="1200" smtClean="0">
                <a:latin typeface="Arial Narrow" pitchFamily="34" charset="0"/>
              </a:rPr>
              <a:pPr eaLnBrk="1" hangingPunct="1"/>
              <a:t>13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F56F59-2769-4BC5-A0B2-BC983BC8BF72}" type="slidenum">
              <a:rPr lang="en-US" altLang="en-US" sz="1200" smtClean="0">
                <a:latin typeface="Arial Narrow" pitchFamily="34" charset="0"/>
              </a:rPr>
              <a:pPr eaLnBrk="1" hangingPunct="1"/>
              <a:t>14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B386F4-1B58-4624-8AE8-656738A424F3}" type="slidenum">
              <a:rPr lang="en-US" altLang="en-US" sz="1200" smtClean="0">
                <a:latin typeface="Arial Narrow" pitchFamily="34" charset="0"/>
              </a:rPr>
              <a:pPr eaLnBrk="1" hangingPunct="1"/>
              <a:t>15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B422E-096C-4C65-823C-A914C96397B9}" type="slidenum">
              <a:rPr lang="en-US" altLang="en-US" sz="1200" smtClean="0">
                <a:latin typeface="Arial Narrow" pitchFamily="34" charset="0"/>
              </a:rPr>
              <a:pPr eaLnBrk="1" hangingPunct="1"/>
              <a:t>16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2C4191-B5F0-4145-9CB2-ECA3DBE61FFE}" type="slidenum">
              <a:rPr lang="en-US" altLang="en-US" sz="1200" smtClean="0">
                <a:latin typeface="Arial Narrow" pitchFamily="34" charset="0"/>
              </a:rPr>
              <a:pPr eaLnBrk="1" hangingPunct="1"/>
              <a:t>17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80A6AD-DE21-4E7E-9C95-06B2E162FCDD}" type="slidenum">
              <a:rPr lang="en-US" altLang="en-US" sz="1200" smtClean="0">
                <a:latin typeface="Arial Narrow" pitchFamily="34" charset="0"/>
              </a:rPr>
              <a:pPr eaLnBrk="1" hangingPunct="1"/>
              <a:t>18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EB7F8C-29F5-4696-91C1-B281210D85F0}" type="slidenum">
              <a:rPr lang="en-US" altLang="en-US" sz="1200" smtClean="0">
                <a:latin typeface="Arial Narrow" pitchFamily="34" charset="0"/>
              </a:rPr>
              <a:pPr eaLnBrk="1" hangingPunct="1"/>
              <a:t>19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DFAC22-6C41-4617-8950-0E90CB0E8FCD}" type="slidenum">
              <a:rPr lang="en-US" altLang="en-US" sz="1200" smtClean="0">
                <a:latin typeface="Arial Narrow" pitchFamily="34" charset="0"/>
              </a:rPr>
              <a:pPr eaLnBrk="1" hangingPunct="1"/>
              <a:t>2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706D83-E30E-4DE9-B509-D43A9A2E2330}" type="slidenum">
              <a:rPr lang="en-US" altLang="en-US" sz="1200" smtClean="0">
                <a:latin typeface="Arial Narrow" pitchFamily="34" charset="0"/>
              </a:rPr>
              <a:pPr eaLnBrk="1" hangingPunct="1"/>
              <a:t>20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F296EC-EE0C-454C-A660-3BF751CA2A1F}" type="slidenum">
              <a:rPr lang="en-US" altLang="en-US" sz="1200" smtClean="0">
                <a:latin typeface="Arial Narrow" pitchFamily="34" charset="0"/>
              </a:rPr>
              <a:pPr eaLnBrk="1" hangingPunct="1"/>
              <a:t>21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56A4CE-8D44-4814-BB7E-F24BAE188EE0}" type="slidenum">
              <a:rPr lang="en-US" altLang="en-US" sz="1200" smtClean="0">
                <a:latin typeface="Arial Narrow" pitchFamily="34" charset="0"/>
              </a:rPr>
              <a:pPr eaLnBrk="1" hangingPunct="1"/>
              <a:t>22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C20869-9ABE-44BD-953A-EB020A8C2EFD}" type="slidenum">
              <a:rPr lang="en-US" altLang="en-US" sz="1200" smtClean="0">
                <a:latin typeface="Arial Narrow" pitchFamily="34" charset="0"/>
              </a:rPr>
              <a:pPr eaLnBrk="1" hangingPunct="1"/>
              <a:t>23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3F51B2-C9DF-4072-9C1D-AE9B0DC87879}" type="slidenum">
              <a:rPr lang="en-US" altLang="en-US" sz="1200" smtClean="0">
                <a:latin typeface="Arial Narrow" pitchFamily="34" charset="0"/>
              </a:rPr>
              <a:pPr eaLnBrk="1" hangingPunct="1"/>
              <a:t>24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6BA6A0-E640-4B80-ADA0-7FA1299A856D}" type="slidenum">
              <a:rPr lang="en-US" altLang="en-US" sz="1200" smtClean="0">
                <a:latin typeface="Arial Narrow" pitchFamily="34" charset="0"/>
              </a:rPr>
              <a:pPr eaLnBrk="1" hangingPunct="1"/>
              <a:t>25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BDB86E-E7B7-447E-A9D6-CBA9112EF97B}" type="slidenum">
              <a:rPr lang="en-US" altLang="en-US" sz="1200" smtClean="0">
                <a:latin typeface="Arial Narrow" pitchFamily="34" charset="0"/>
              </a:rPr>
              <a:pPr eaLnBrk="1" hangingPunct="1"/>
              <a:t>26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A744EC-DB66-444F-8676-3C911A3FE652}" type="slidenum">
              <a:rPr lang="en-US" altLang="en-US" sz="1200" smtClean="0">
                <a:latin typeface="Arial Narrow" pitchFamily="34" charset="0"/>
              </a:rPr>
              <a:pPr eaLnBrk="1" hangingPunct="1"/>
              <a:t>27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B627B-AB10-4F41-86D9-2C547E910D7E}" type="slidenum">
              <a:rPr lang="en-US" altLang="en-US" sz="1200" smtClean="0">
                <a:latin typeface="Arial Narrow" pitchFamily="34" charset="0"/>
              </a:rPr>
              <a:pPr eaLnBrk="1" hangingPunct="1"/>
              <a:t>28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53B518-85D4-4681-9EDE-C1F3046A2996}" type="slidenum">
              <a:rPr lang="en-US" altLang="en-US" sz="1200" smtClean="0">
                <a:latin typeface="Arial Narrow" pitchFamily="34" charset="0"/>
              </a:rPr>
              <a:pPr eaLnBrk="1" hangingPunct="1"/>
              <a:t>29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FBE13C-1CFF-4E1E-875E-897EA1508FC7}" type="slidenum">
              <a:rPr lang="en-US" altLang="en-US" sz="1200" smtClean="0">
                <a:latin typeface="Arial Narrow" pitchFamily="34" charset="0"/>
              </a:rPr>
              <a:pPr eaLnBrk="1" hangingPunct="1"/>
              <a:t>3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E6BB7B-85D9-42A2-91F0-03D08C2C34BF}" type="slidenum">
              <a:rPr lang="en-US" altLang="en-US" sz="1200" smtClean="0">
                <a:latin typeface="Arial Narrow" pitchFamily="34" charset="0"/>
              </a:rPr>
              <a:pPr eaLnBrk="1" hangingPunct="1"/>
              <a:t>30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6EB0D3-8679-48A6-86A1-0F31B1FF31A7}" type="slidenum">
              <a:rPr lang="en-US" altLang="en-US" sz="1200" smtClean="0">
                <a:latin typeface="Arial Narrow" pitchFamily="34" charset="0"/>
              </a:rPr>
              <a:pPr eaLnBrk="1" hangingPunct="1"/>
              <a:t>31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A2AAB1-31D4-4A3F-8BC0-B6977168CFA4}" type="slidenum">
              <a:rPr lang="en-US" altLang="en-US" sz="1200" smtClean="0">
                <a:latin typeface="Arial Narrow" pitchFamily="34" charset="0"/>
              </a:rPr>
              <a:pPr eaLnBrk="1" hangingPunct="1"/>
              <a:t>32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66EA3F-9E8B-4D50-8C26-A9BC81EEF48C}" type="slidenum">
              <a:rPr lang="en-US" altLang="en-US" sz="1200" smtClean="0">
                <a:latin typeface="Arial Narrow" pitchFamily="34" charset="0"/>
              </a:rPr>
              <a:pPr eaLnBrk="1" hangingPunct="1"/>
              <a:t>33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9389AC-10A5-407B-918D-08348B09AC83}" type="slidenum">
              <a:rPr lang="en-US" altLang="en-US" sz="1200" smtClean="0">
                <a:latin typeface="Arial Narrow" pitchFamily="34" charset="0"/>
              </a:rPr>
              <a:pPr eaLnBrk="1" hangingPunct="1"/>
              <a:t>34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D37C8D-29AF-4531-B8F7-DE146EF76249}" type="slidenum">
              <a:rPr lang="en-US" altLang="en-US" sz="1200" smtClean="0">
                <a:latin typeface="Arial Narrow" pitchFamily="34" charset="0"/>
              </a:rPr>
              <a:pPr eaLnBrk="1" hangingPunct="1"/>
              <a:t>35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8FE523-DB17-4CC3-876B-5C3E433ADDB5}" type="slidenum">
              <a:rPr lang="en-US" altLang="en-US" sz="1200" smtClean="0">
                <a:latin typeface="Arial Narrow" pitchFamily="34" charset="0"/>
              </a:rPr>
              <a:pPr eaLnBrk="1" hangingPunct="1"/>
              <a:t>36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034727-CCE9-4C88-9BD7-EB6F225A5F07}" type="slidenum">
              <a:rPr lang="en-US" altLang="en-US" sz="1200" smtClean="0">
                <a:latin typeface="Arial Narrow" pitchFamily="34" charset="0"/>
              </a:rPr>
              <a:pPr eaLnBrk="1" hangingPunct="1"/>
              <a:t>37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8E461C-6625-42E0-ABCB-AE9589ECCEAC}" type="slidenum">
              <a:rPr lang="en-US" altLang="en-US" sz="1200" smtClean="0">
                <a:latin typeface="Arial Narrow" pitchFamily="34" charset="0"/>
              </a:rPr>
              <a:pPr eaLnBrk="1" hangingPunct="1"/>
              <a:t>38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0D6472-6C99-461D-8301-88CD139DE64D}" type="slidenum">
              <a:rPr lang="en-US" altLang="en-US" sz="1200" smtClean="0">
                <a:latin typeface="Arial Narrow" pitchFamily="34" charset="0"/>
              </a:rPr>
              <a:pPr eaLnBrk="1" hangingPunct="1"/>
              <a:t>39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5476A3-5BDD-4121-B4E9-8A365BFD3489}" type="slidenum">
              <a:rPr lang="en-US" altLang="en-US" sz="1200" smtClean="0">
                <a:latin typeface="Arial Narrow" pitchFamily="34" charset="0"/>
              </a:rPr>
              <a:pPr eaLnBrk="1" hangingPunct="1"/>
              <a:t>4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826E2-EFBD-4BDE-8208-84751AA5B1B5}" type="slidenum">
              <a:rPr lang="en-US" altLang="en-US" sz="1200" smtClean="0">
                <a:latin typeface="Arial Narrow" pitchFamily="34" charset="0"/>
              </a:rPr>
              <a:pPr eaLnBrk="1" hangingPunct="1"/>
              <a:t>40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4B7C7E-3409-4FB8-B7AB-6D3E5E071FB2}" type="slidenum">
              <a:rPr lang="en-US" altLang="en-US" sz="1200" smtClean="0">
                <a:latin typeface="Arial Narrow" pitchFamily="34" charset="0"/>
              </a:rPr>
              <a:pPr eaLnBrk="1" hangingPunct="1"/>
              <a:t>41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648456-7937-46B5-BE7A-C9D6D1A0499C}" type="slidenum">
              <a:rPr lang="en-US" altLang="en-US" sz="1200" smtClean="0">
                <a:latin typeface="Arial Narrow" pitchFamily="34" charset="0"/>
              </a:rPr>
              <a:pPr eaLnBrk="1" hangingPunct="1"/>
              <a:t>42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EC7264-6CC4-4BDB-A9A3-FF07ACFC668D}" type="slidenum">
              <a:rPr lang="en-US" altLang="en-US" sz="1200" smtClean="0">
                <a:latin typeface="Arial Narrow" pitchFamily="34" charset="0"/>
              </a:rPr>
              <a:pPr eaLnBrk="1" hangingPunct="1"/>
              <a:t>43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8C365B-D136-4664-A5EE-071E9A16F7CD}" type="slidenum">
              <a:rPr lang="en-US" altLang="en-US" sz="1200" smtClean="0">
                <a:latin typeface="Arial Narrow" pitchFamily="34" charset="0"/>
              </a:rPr>
              <a:pPr eaLnBrk="1" hangingPunct="1"/>
              <a:t>44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EE946A-5A00-471B-ADFE-5E66AEF3C6AD}" type="slidenum">
              <a:rPr lang="en-US" altLang="en-US" sz="1200" smtClean="0">
                <a:latin typeface="Arial Narrow" pitchFamily="34" charset="0"/>
              </a:rPr>
              <a:pPr eaLnBrk="1" hangingPunct="1"/>
              <a:t>5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8412C4-4595-425D-8E35-0A3B4258B54B}" type="slidenum">
              <a:rPr lang="en-US" altLang="en-US" sz="1200" smtClean="0">
                <a:latin typeface="Arial Narrow" pitchFamily="34" charset="0"/>
              </a:rPr>
              <a:pPr eaLnBrk="1" hangingPunct="1"/>
              <a:t>6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AF22F9-8B12-41B7-8F6E-5B78B471ED0E}" type="slidenum">
              <a:rPr lang="en-US" altLang="en-US" sz="1200" smtClean="0">
                <a:latin typeface="Arial Narrow" pitchFamily="34" charset="0"/>
              </a:rPr>
              <a:pPr eaLnBrk="1" hangingPunct="1"/>
              <a:t>7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50054F-1A7F-4EF7-B7E6-21B15E921E59}" type="slidenum">
              <a:rPr lang="en-US" altLang="en-US" sz="1200" smtClean="0">
                <a:latin typeface="Arial Narrow" pitchFamily="34" charset="0"/>
              </a:rPr>
              <a:pPr eaLnBrk="1" hangingPunct="1"/>
              <a:t>8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25483C-24B3-4FD2-8419-35C22C7972FA}" type="slidenum">
              <a:rPr lang="en-US" altLang="en-US" sz="1200" smtClean="0">
                <a:latin typeface="Arial Narrow" pitchFamily="34" charset="0"/>
              </a:rPr>
              <a:pPr eaLnBrk="1" hangingPunct="1"/>
              <a:t>9</a:t>
            </a:fld>
            <a:endParaRPr lang="en-US" altLang="en-US" sz="1200" smtClean="0">
              <a:latin typeface="Arial Narrow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2675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48DA20-0A2A-4D4B-B6EB-3B957D7EF68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EA72ED-D001-4409-B05A-E97E6D451F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white">
          <a:xfrm>
            <a:off x="0" y="990600"/>
            <a:ext cx="9144000" cy="1371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white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2" descr="URBBAN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8493" r="35922"/>
          <a:stretch>
            <a:fillRect/>
          </a:stretch>
        </p:blipFill>
        <p:spPr bwMode="ltGray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0556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Manifest Destiny</a:t>
            </a:r>
            <a:endParaRPr lang="en-US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Key Figures in Texas Independence,</a:t>
            </a: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 1836</a:t>
            </a:r>
          </a:p>
        </p:txBody>
      </p:sp>
      <p:pic>
        <p:nvPicPr>
          <p:cNvPr id="12294" name="Picture 8" descr="Steven F Aust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70" y="1219200"/>
            <a:ext cx="3478530" cy="41910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4" descr="Sam Hous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182938" cy="41148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38200" y="5562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Sam Houston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(1793-1863)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5029200" y="5562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Steven Austin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(1793-1836)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Republic of Texas</a:t>
            </a:r>
          </a:p>
        </p:txBody>
      </p:sp>
      <p:pic>
        <p:nvPicPr>
          <p:cNvPr id="13317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573" y="844443"/>
            <a:ext cx="4120427" cy="5632557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dodson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514600" cy="9366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texas liber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527300" cy="1531938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Remember the Alamo!</a:t>
            </a:r>
          </a:p>
        </p:txBody>
      </p:sp>
      <p:pic>
        <p:nvPicPr>
          <p:cNvPr id="14339" name="Picture 3" descr="alam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15227"/>
            <a:ext cx="8229600" cy="4678471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Davey Crockett’s Last Stand</a:t>
            </a:r>
          </a:p>
        </p:txBody>
      </p:sp>
      <p:pic>
        <p:nvPicPr>
          <p:cNvPr id="15363" name="Picture 3" descr="b_crockett's_last_sunrise,_battle_of_the_alam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43000"/>
            <a:ext cx="7010400" cy="5203874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Battle of the Alamo</a:t>
            </a:r>
          </a:p>
        </p:txBody>
      </p:sp>
      <p:pic>
        <p:nvPicPr>
          <p:cNvPr id="6" name="Picture 4" descr="C:\Documents and Settings\Bill\Desktop\carnes\Carnes_JPG\IMAGES-FINAL_M11\AAETFIV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14388" y="1123950"/>
            <a:ext cx="7491412" cy="52768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Overland Immigration to the West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1981200"/>
            <a:ext cx="5829300" cy="3889433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76200" y="1163637"/>
            <a:ext cx="3048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Between 1840 and </a:t>
            </a:r>
            <a:b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1860, more than</a:t>
            </a:r>
            <a:b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250,000 people </a:t>
            </a:r>
            <a:b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made the trek</a:t>
            </a:r>
            <a:b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westward.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686800" cy="1020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Oregon Trail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 – Albert Bierstadt, 1869</a:t>
            </a:r>
          </a:p>
        </p:txBody>
      </p:sp>
      <p:pic>
        <p:nvPicPr>
          <p:cNvPr id="18435" name="Picture 3" descr="Albert Bierstadt-The OR Trail-186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193" y="1447800"/>
            <a:ext cx="7718007" cy="45720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Trails Westward</a:t>
            </a:r>
          </a:p>
        </p:txBody>
      </p:sp>
      <p:pic>
        <p:nvPicPr>
          <p:cNvPr id="19460" name="Picture 4" descr="map-Routes West-1835-18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467893"/>
            <a:ext cx="4038600" cy="4018507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wagon_train_photo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44536"/>
            <a:ext cx="4038600" cy="323729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52400" y="76200"/>
            <a:ext cx="9372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Doomed Donner Party</a:t>
            </a:r>
            <a:endParaRPr lang="en-US" sz="36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pitchFamily="2" charset="0"/>
            </a:endParaRPr>
          </a:p>
        </p:txBody>
      </p:sp>
      <p:pic>
        <p:nvPicPr>
          <p:cNvPr id="20483" name="Picture 3" descr="map-Donner Party Rou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38896"/>
            <a:ext cx="4038600" cy="2848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onner Party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700" y="1600994"/>
            <a:ext cx="2895600" cy="452437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219200" y="5486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April, 1846 – April, 1847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Doomed Donner Party</a:t>
            </a:r>
            <a:endParaRPr lang="en-US" sz="36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pitchFamily="2" charset="0"/>
            </a:endParaRPr>
          </a:p>
        </p:txBody>
      </p:sp>
      <p:pic>
        <p:nvPicPr>
          <p:cNvPr id="21507" name="Picture 3" descr="James Reed &amp; Wife-Donner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200400" cy="2444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onner Party-The Breens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00550" cy="14509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57200" y="5715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James Reed &amp; Wife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419600" y="3276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    Margaret      Patrick         John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       Breen          Breen         Breen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3962400" y="4724400"/>
            <a:ext cx="449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279400"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Of the 83 members of the Donner Party, only 45 survived to get to California!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04800" y="1676400"/>
            <a:ext cx="3733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700" b="1">
                <a:solidFill>
                  <a:srgbClr val="FF0000"/>
                </a:solidFill>
                <a:latin typeface="Nosferatu" pitchFamily="2" charset="0"/>
              </a:rPr>
              <a:t>CANNIBALISM !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86800" cy="7921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Trends in Antebellum America:  1810-1860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838200" y="1203325"/>
            <a:ext cx="7772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New intellectual and religious movements.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Social reforms.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Beginnings of the Industrial Revolution in America.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Re-emergence of a second party system and more</a:t>
            </a:r>
            <a:b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political democratization.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Increase in federal power </a:t>
            </a:r>
            <a:r>
              <a:rPr lang="en-US" sz="3000" b="1" dirty="0">
                <a:solidFill>
                  <a:schemeClr val="hlink"/>
                </a:solidFill>
                <a:latin typeface="Wrangler" pitchFamily="2" charset="0"/>
                <a:sym typeface="Wingdings" charset="2"/>
              </a:rPr>
              <a:t> Marshall Ct. decisions.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  <a:sym typeface="Wingdings" charset="2"/>
              </a:rPr>
              <a:t>Increase in American nationalism.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3000" b="1" dirty="0">
                <a:solidFill>
                  <a:schemeClr val="hlink"/>
                </a:solidFill>
                <a:latin typeface="Wrangler" pitchFamily="2" charset="0"/>
                <a:sym typeface="Wingdings" charset="2"/>
              </a:rPr>
              <a:t>Further westward expansion.</a:t>
            </a:r>
            <a:endParaRPr lang="en-US" sz="3000" b="1" dirty="0">
              <a:solidFill>
                <a:schemeClr val="hlink"/>
              </a:solidFill>
              <a:latin typeface="Wrang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6868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Oregon Dispute:  </a:t>
            </a:r>
            <a:r>
              <a:rPr lang="en-US" sz="4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54’ 40º or Fight!</a:t>
            </a:r>
          </a:p>
        </p:txBody>
      </p:sp>
      <p:pic>
        <p:nvPicPr>
          <p:cNvPr id="22531" name="Picture 3" descr="map-Oregon Terr Dispu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219200"/>
            <a:ext cx="5105400" cy="5279628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2971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279400" indent="-279400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By the mid-1840s,</a:t>
            </a:r>
            <a:br>
              <a:rPr lang="en-US" sz="26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“Oregon Fever” was</a:t>
            </a:r>
            <a:br>
              <a:rPr lang="en-US" sz="26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spurred on by the</a:t>
            </a:r>
            <a:br>
              <a:rPr lang="en-US" sz="26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promise of free land.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04800" y="4375150"/>
            <a:ext cx="3124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279400" indent="-279400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The joint British-U. S.</a:t>
            </a:r>
            <a:br>
              <a:rPr lang="en-US" sz="26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occupation ended in</a:t>
            </a:r>
            <a:br>
              <a:rPr lang="en-US" sz="26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600" b="1">
                <a:solidFill>
                  <a:schemeClr val="hlink"/>
                </a:solidFill>
                <a:latin typeface="Wrangler" pitchFamily="2" charset="0"/>
              </a:rPr>
              <a:t>1846.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39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Bear Flag Republic</a:t>
            </a:r>
          </a:p>
        </p:txBody>
      </p:sp>
      <p:pic>
        <p:nvPicPr>
          <p:cNvPr id="23555" name="Picture 3" descr="bearfla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343400" cy="28162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John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941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John C. Frémont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495800" y="1752600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hlink"/>
                </a:solidFill>
                <a:latin typeface="Wrangler" pitchFamily="2" charset="0"/>
              </a:rPr>
              <a:t>The Revolt </a:t>
            </a:r>
            <a:r>
              <a:rPr lang="en-US" sz="2800" b="1" dirty="0">
                <a:solidFill>
                  <a:schemeClr val="hlink"/>
                </a:solidFill>
                <a:latin typeface="Wrangler" pitchFamily="2" charset="0"/>
                <a:sym typeface="Wingdings" charset="2"/>
              </a:rPr>
              <a:t> June 14, 1845</a:t>
            </a:r>
            <a:endParaRPr lang="en-US" sz="2800" b="1" dirty="0">
              <a:solidFill>
                <a:schemeClr val="hlink"/>
              </a:solidFill>
              <a:latin typeface="Wrang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1288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The Mexican War</a:t>
            </a:r>
          </a:p>
          <a:p>
            <a:pPr algn="ctr"/>
            <a:r>
              <a:rPr lang="en-US" sz="7200" dirty="0" smtClean="0"/>
              <a:t>1846-1848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Slidell Mission: </a:t>
            </a:r>
            <a:r>
              <a:rPr lang="en-US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Nov., 1845</a:t>
            </a:r>
          </a:p>
        </p:txBody>
      </p:sp>
      <p:pic>
        <p:nvPicPr>
          <p:cNvPr id="25604" name="Picture 13" descr="John Slide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040063" cy="3992563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733800" y="1905000"/>
            <a:ext cx="5105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Mexican recognition of the Rio 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Grande River as the TX-US border.</a:t>
            </a:r>
          </a:p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US would forgive American citizens’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claims against the Mexican govt.</a:t>
            </a:r>
          </a:p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US would purchase the New Mexico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area for $5,000,000.</a:t>
            </a:r>
          </a:p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US would California at any price.</a:t>
            </a:r>
            <a:endParaRPr lang="en-US" sz="2000" b="1">
              <a:solidFill>
                <a:schemeClr val="hlink"/>
              </a:solidFill>
              <a:latin typeface="Wrangler" pitchFamily="2" charset="0"/>
            </a:endParaRP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533400" y="5867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John Slidell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Wilmot Proviso, 1846</a:t>
            </a:r>
          </a:p>
        </p:txBody>
      </p:sp>
      <p:pic>
        <p:nvPicPr>
          <p:cNvPr id="26628" name="Picture 4" descr="David Wilm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7468" y="1752600"/>
            <a:ext cx="3009331" cy="363056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" y="1214021"/>
            <a:ext cx="572296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110000"/>
              <a:buFont typeface="Wingdings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Provided, territory from that, as an 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express and fundamental condition to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the acquisition of any the Republic of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Mexico by the United States, by virtue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of any treaty which may be negotiated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between them, and to the use by the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Executive of the moneys herein 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appropriated, </a:t>
            </a:r>
            <a:r>
              <a:rPr lang="en-US" sz="2800" b="1" i="1" u="sng" dirty="0">
                <a:solidFill>
                  <a:srgbClr val="FF9B37"/>
                </a:solidFill>
                <a:latin typeface="Wrangler" pitchFamily="2" charset="0"/>
              </a:rPr>
              <a:t>neither slavery nor </a:t>
            </a:r>
            <a:br>
              <a:rPr lang="en-US" sz="2800" b="1" i="1" u="sng" dirty="0">
                <a:solidFill>
                  <a:srgbClr val="FF9B37"/>
                </a:solidFill>
                <a:latin typeface="Wrangler" pitchFamily="2" charset="0"/>
              </a:rPr>
            </a:br>
            <a:r>
              <a:rPr lang="en-US" sz="2800" b="1" i="1" u="sng" dirty="0">
                <a:solidFill>
                  <a:srgbClr val="FF9B37"/>
                </a:solidFill>
                <a:latin typeface="Wrangler" pitchFamily="2" charset="0"/>
              </a:rPr>
              <a:t> involuntary servitude shall ever exist</a:t>
            </a:r>
            <a:br>
              <a:rPr lang="en-US" sz="2800" b="1" i="1" u="sng" dirty="0">
                <a:solidFill>
                  <a:srgbClr val="FF9B37"/>
                </a:solidFill>
                <a:latin typeface="Wrangler" pitchFamily="2" charset="0"/>
              </a:rPr>
            </a:br>
            <a:r>
              <a:rPr lang="en-US" sz="2800" b="1" i="1" u="sng" dirty="0">
                <a:solidFill>
                  <a:srgbClr val="FF9B37"/>
                </a:solidFill>
                <a:latin typeface="Wrangler" pitchFamily="2" charset="0"/>
              </a:rPr>
              <a:t> in any part of said territory</a:t>
            </a: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, except for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crime, whereof the party shall first be</a:t>
            </a:r>
            <a:b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 i="1" dirty="0">
                <a:solidFill>
                  <a:schemeClr val="hlink"/>
                </a:solidFill>
                <a:latin typeface="Wrangler" pitchFamily="2" charset="0"/>
              </a:rPr>
              <a:t> duly convicted.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715000" y="54102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Congr. David Wilmot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(D-PA)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Mexican War </a:t>
            </a:r>
            <a:r>
              <a:rPr lang="en-US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(1846-1848)</a:t>
            </a:r>
          </a:p>
        </p:txBody>
      </p:sp>
      <p:pic>
        <p:nvPicPr>
          <p:cNvPr id="27651" name="Picture 4" descr="Picture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2662"/>
            <a:ext cx="61722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Anti-Catholic Feelings</a:t>
            </a:r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pitchFamily="2" charset="0"/>
            </a:endParaRPr>
          </a:p>
        </p:txBody>
      </p:sp>
      <p:pic>
        <p:nvPicPr>
          <p:cNvPr id="4" name="Picture 2" descr="AAFVVVC0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008063" y="914400"/>
            <a:ext cx="7145337" cy="55102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39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General Zachary Taylor at Palo Alto</a:t>
            </a:r>
          </a:p>
        </p:txBody>
      </p:sp>
      <p:pic>
        <p:nvPicPr>
          <p:cNvPr id="29699" name="Picture 5" descr="mex-war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1750"/>
            <a:ext cx="6096000" cy="471805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362200" y="61102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“Old Rough and Ready”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Bombardment of Vera Cruz</a:t>
            </a:r>
          </a:p>
        </p:txBody>
      </p:sp>
      <p:pic>
        <p:nvPicPr>
          <p:cNvPr id="30723" name="Picture 3" descr="mex-war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225" y="1600200"/>
            <a:ext cx="7095550" cy="47085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Battle of Buena Vista </a:t>
            </a:r>
            <a:r>
              <a:rPr lang="en-US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(1847)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819400" y="60960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hlink"/>
                </a:solidFill>
                <a:latin typeface="Wrangler" pitchFamily="2" charset="0"/>
              </a:rPr>
              <a:t>General Winfield Scott</a:t>
            </a:r>
          </a:p>
        </p:txBody>
      </p:sp>
      <p:pic>
        <p:nvPicPr>
          <p:cNvPr id="6" name="Picture 4" descr="C:\Documents and Settings\Bill\Desktop\carnes\Carnes_JPG\IMAGES-FINAL_M11\AAJJSH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3429000" cy="494823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27037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“Manifest Destiny”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28600" y="1355725"/>
            <a:ext cx="883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Wrangler" pitchFamily="2" charset="0"/>
              </a:rPr>
              <a:t> </a:t>
            </a: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First  coined by newspaper editor, </a:t>
            </a:r>
            <a:r>
              <a:rPr lang="en-US" sz="3000" b="1" dirty="0">
                <a:solidFill>
                  <a:srgbClr val="FF4141"/>
                </a:solidFill>
                <a:latin typeface="Wrangler" pitchFamily="2" charset="0"/>
              </a:rPr>
              <a:t>John O’Sullivan</a:t>
            </a:r>
            <a:r>
              <a:rPr lang="en-US" sz="3000" b="1" dirty="0">
                <a:solidFill>
                  <a:schemeClr val="hlink"/>
                </a:solidFill>
                <a:latin typeface="Wrangler" pitchFamily="2" charset="0"/>
              </a:rPr>
              <a:t> in 1845. 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8610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".... the right of our </a:t>
            </a:r>
            <a:r>
              <a:rPr lang="en-US" sz="3000" b="1" i="1" dirty="0">
                <a:solidFill>
                  <a:srgbClr val="FF0000"/>
                </a:solidFill>
                <a:latin typeface="Wrangler" pitchFamily="2" charset="0"/>
              </a:rPr>
              <a:t>manifest destiny</a:t>
            </a: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to over spread and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to possess the whole of the continent which Providence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has given us for the development of the great experiment of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liberty and </a:t>
            </a:r>
            <a:r>
              <a:rPr lang="en-US" sz="3000" b="1" i="1" dirty="0" err="1">
                <a:solidFill>
                  <a:schemeClr val="hlink"/>
                </a:solidFill>
                <a:latin typeface="Wrangler" pitchFamily="2" charset="0"/>
              </a:rPr>
              <a:t>federaltive</a:t>
            </a: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development of self-government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entrusted to us. It is right such as that of the tree to the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space of air and the earth suitable for the full expansion of</a:t>
            </a:r>
            <a:b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 i="1" dirty="0">
                <a:solidFill>
                  <a:schemeClr val="hlink"/>
                </a:solidFill>
                <a:latin typeface="Wrangler" pitchFamily="2" charset="0"/>
              </a:rPr>
              <a:t>   its principle and destiny of growth."</a:t>
            </a:r>
            <a:r>
              <a:rPr lang="en-US" sz="3000" dirty="0">
                <a:solidFill>
                  <a:schemeClr val="hlink"/>
                </a:solidFill>
                <a:latin typeface="Wrangler" pitchFamily="2" charset="0"/>
              </a:rPr>
              <a:t> 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04800" y="5334000"/>
            <a:ext cx="876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>
                <a:solidFill>
                  <a:schemeClr val="hlink"/>
                </a:solidFill>
              </a:rPr>
              <a:t> </a:t>
            </a: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A myth of the West as a land of </a:t>
            </a:r>
            <a:r>
              <a:rPr lang="en-US" sz="3000" b="1" u="sng">
                <a:solidFill>
                  <a:schemeClr val="hlink"/>
                </a:solidFill>
                <a:latin typeface="Wrangler" pitchFamily="2" charset="0"/>
              </a:rPr>
              <a:t>romance</a:t>
            </a: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and </a:t>
            </a:r>
            <a:r>
              <a:rPr lang="en-US" sz="3000" b="1" u="sng">
                <a:solidFill>
                  <a:schemeClr val="hlink"/>
                </a:solidFill>
                <a:latin typeface="Wrangler" pitchFamily="2" charset="0"/>
              </a:rPr>
              <a:t>adventure</a:t>
            </a: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/>
            </a:r>
            <a:br>
              <a:rPr lang="en-US" sz="30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 emerged.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General Scott Enters Mexico City</a:t>
            </a:r>
          </a:p>
        </p:txBody>
      </p:sp>
      <p:pic>
        <p:nvPicPr>
          <p:cNvPr id="32771" name="Picture 5" descr="mex-war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248400" cy="4486275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362200" y="61102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“Old Fuss and Feathers”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Treaty of Guadalupe-Hidalgo, 1848</a:t>
            </a:r>
          </a:p>
        </p:txBody>
      </p:sp>
      <p:pic>
        <p:nvPicPr>
          <p:cNvPr id="33795" name="Picture 5" descr="Treaty of Guadalupe-Hidal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941" y="1600200"/>
            <a:ext cx="2861118" cy="4525963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7" descr="Nicholas T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244" y="2497677"/>
            <a:ext cx="1810512" cy="2731008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486400" y="56546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Nicholas Trist,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American Negotiator</a:t>
            </a:r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3352800" y="5181600"/>
            <a:ext cx="21336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Treaty of Guadalupe-Hidalgo, 1848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03225" indent="-341313"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  <a:t>Mexico gave up claims to Texas above the Rio </a:t>
            </a:r>
            <a:b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  <a:t>Grande River.</a:t>
            </a:r>
          </a:p>
          <a:p>
            <a:pPr marL="403225" indent="-341313"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  <a:t>Mexico gave the U. S. California and New Mexico.</a:t>
            </a:r>
          </a:p>
          <a:p>
            <a:pPr marL="403225" indent="-341313"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  <a:t>U. S. gave Mexico $15,000,000 and agreed to pay </a:t>
            </a:r>
            <a:b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  <a:t>the claims of American citizens against Mexico</a:t>
            </a:r>
            <a:br>
              <a:rPr lang="en-US" sz="3200" b="1" dirty="0">
                <a:solidFill>
                  <a:schemeClr val="hlink"/>
                </a:solidFill>
                <a:latin typeface="Wrangler" pitchFamily="2" charset="0"/>
              </a:rPr>
            </a:br>
            <a:endParaRPr lang="en-US" sz="3200" b="1" dirty="0">
              <a:solidFill>
                <a:schemeClr val="hlink"/>
              </a:solidFill>
              <a:latin typeface="Wrangler" pitchFamily="2" charset="0"/>
            </a:endParaRP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838200" y="13716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Wrangler" pitchFamily="2" charset="0"/>
              </a:rPr>
              <a:t>The Treaty was basically forced on Mexico!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Results of the Mexican War?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05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B37"/>
              </a:buClr>
              <a:buFont typeface="Wingdings" charset="2"/>
              <a:buAutoNum type="arabicPeriod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The 17-month war cost $100,000,000 and 13,000+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American lives (mostly of disease).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 typeface="Wingdings" charset="2"/>
              <a:buAutoNum type="arabicPeriod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New territories were brought into the Union which forced the explosive issue of SLAVERY to the center of national politics.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        </a:t>
            </a:r>
            <a:r>
              <a:rPr lang="en-US" sz="2800" b="1">
                <a:solidFill>
                  <a:srgbClr val="FF0000"/>
                </a:solidFill>
                <a:latin typeface="Wrangler" pitchFamily="2" charset="0"/>
              </a:rPr>
              <a:t>*</a:t>
            </a: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 Brought in 1 million sq. mi. of land (incl. TX)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 typeface="Wingdings" charset="2"/>
              <a:buAutoNum type="arabicPeriod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These new territories would upset the balance of power between North and South. 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 typeface="Wingdings" charset="2"/>
              <a:buAutoNum type="arabicPeriod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Created two popular Whig generals who ran for President.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 typeface="Wingdings" charset="2"/>
              <a:buAutoNum type="arabicPeriod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Manifest Destiny partially realized.</a:t>
            </a:r>
            <a:endParaRPr lang="en-US" sz="3200" b="1">
              <a:solidFill>
                <a:schemeClr val="hlink"/>
              </a:solidFill>
              <a:latin typeface="Wrang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175808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Unresolved Issues and Opportunities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Free Soil Party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743200" y="1447800"/>
            <a:ext cx="464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4141"/>
                </a:solidFill>
                <a:latin typeface="Wrangler" pitchFamily="2" charset="0"/>
              </a:rPr>
              <a:t>Free Soil!</a:t>
            </a:r>
            <a:br>
              <a:rPr lang="en-US" sz="3600" b="1">
                <a:solidFill>
                  <a:srgbClr val="FF4141"/>
                </a:solidFill>
                <a:latin typeface="Wrangler" pitchFamily="2" charset="0"/>
              </a:rPr>
            </a:br>
            <a:r>
              <a:rPr lang="en-US" sz="3600" b="1">
                <a:solidFill>
                  <a:srgbClr val="FF4141"/>
                </a:solidFill>
                <a:latin typeface="Wrangler" pitchFamily="2" charset="0"/>
              </a:rPr>
              <a:t>        Free Speech!</a:t>
            </a:r>
            <a:br>
              <a:rPr lang="en-US" sz="3600" b="1">
                <a:solidFill>
                  <a:srgbClr val="FF4141"/>
                </a:solidFill>
                <a:latin typeface="Wrangler" pitchFamily="2" charset="0"/>
              </a:rPr>
            </a:br>
            <a:r>
              <a:rPr lang="en-US" sz="3600" b="1">
                <a:solidFill>
                  <a:srgbClr val="FF4141"/>
                </a:solidFill>
                <a:latin typeface="Wrangler" pitchFamily="2" charset="0"/>
              </a:rPr>
              <a:t>                Free Labor!</a:t>
            </a:r>
            <a:br>
              <a:rPr lang="en-US" sz="3600" b="1">
                <a:solidFill>
                  <a:srgbClr val="FF4141"/>
                </a:solidFill>
                <a:latin typeface="Wrangler" pitchFamily="2" charset="0"/>
              </a:rPr>
            </a:br>
            <a:r>
              <a:rPr lang="en-US" sz="3600" b="1">
                <a:solidFill>
                  <a:srgbClr val="FF4141"/>
                </a:solidFill>
                <a:latin typeface="Wrangler" pitchFamily="2" charset="0"/>
              </a:rPr>
              <a:t>                        Free Men!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33400" y="3870325"/>
            <a:ext cx="830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200" b="1" i="1">
                <a:solidFill>
                  <a:schemeClr val="hlink"/>
                </a:solidFill>
                <a:latin typeface="Wrangler" pitchFamily="2" charset="0"/>
              </a:rPr>
              <a:t>“Barnburners”</a:t>
            </a:r>
            <a:r>
              <a:rPr lang="en-US" sz="3200" b="1">
                <a:solidFill>
                  <a:schemeClr val="hlink"/>
                </a:solidFill>
                <a:latin typeface="Wrangler" pitchFamily="2" charset="0"/>
              </a:rPr>
              <a:t> – discontented northern Democrats.</a:t>
            </a:r>
          </a:p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200" b="1">
                <a:solidFill>
                  <a:schemeClr val="hlink"/>
                </a:solidFill>
                <a:latin typeface="Wrangler" pitchFamily="2" charset="0"/>
              </a:rPr>
              <a:t>Anti-slave members of the Liberty and Whig Parties.</a:t>
            </a:r>
          </a:p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200" b="1">
                <a:solidFill>
                  <a:schemeClr val="hlink"/>
                </a:solidFill>
                <a:latin typeface="Wrangler" pitchFamily="2" charset="0"/>
              </a:rPr>
              <a:t>Opposition to the extension of slavery in the new</a:t>
            </a:r>
            <a:br>
              <a:rPr lang="en-US" sz="32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Wrangler" pitchFamily="2" charset="0"/>
              </a:rPr>
              <a:t>territories!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514600" y="5791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Wrangler" pitchFamily="2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683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1848 Presidential Election Results</a:t>
            </a:r>
          </a:p>
        </p:txBody>
      </p:sp>
      <p:pic>
        <p:nvPicPr>
          <p:cNvPr id="38915" name="Picture 3" descr="map-1848 Election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4733" y="1600200"/>
            <a:ext cx="4934534" cy="47085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Martin Van Buren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3125" r="11037" b="3125"/>
          <a:stretch>
            <a:fillRect/>
          </a:stretch>
        </p:blipFill>
        <p:spPr bwMode="auto">
          <a:xfrm>
            <a:off x="609600" y="4800600"/>
            <a:ext cx="1143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Zachary Taylor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147763" cy="17526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LewisCass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1000"/>
            <a:ext cx="1143000" cy="1727200"/>
          </a:xfrm>
          <a:prstGeom prst="rect">
            <a:avLst/>
          </a:prstGeom>
          <a:noFill/>
          <a:ln w="9525">
            <a:solidFill>
              <a:srgbClr val="01B8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611313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Wrangler" pitchFamily="2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Mexican Cession</a:t>
            </a:r>
          </a:p>
        </p:txBody>
      </p:sp>
      <p:pic>
        <p:nvPicPr>
          <p:cNvPr id="39939" name="Picture 5" descr="map-Mexican Ces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2324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DE56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GOLD!</a:t>
            </a: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 At Sutter’s Mill, 1848</a:t>
            </a:r>
          </a:p>
        </p:txBody>
      </p:sp>
      <p:pic>
        <p:nvPicPr>
          <p:cNvPr id="40963" name="Picture 7" descr="John Sut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600200"/>
            <a:ext cx="3571875" cy="428625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10" descr="Sutter's M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953000" cy="3236912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715000" y="5791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Font typeface="Wingdings" charset="2"/>
              <a:buNone/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</a:rPr>
              <a:t> John A. Sutter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California Gold Rush, 1849</a:t>
            </a:r>
          </a:p>
        </p:txBody>
      </p:sp>
      <p:pic>
        <p:nvPicPr>
          <p:cNvPr id="41987" name="Picture 5" descr="map-CA Gold Ru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" y="1524000"/>
            <a:ext cx="5501946" cy="50292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16" descr="CA 49er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 b="3125"/>
          <a:stretch>
            <a:fillRect/>
          </a:stretch>
        </p:blipFill>
        <p:spPr bwMode="auto">
          <a:xfrm>
            <a:off x="6019800" y="4114800"/>
            <a:ext cx="2089150" cy="2590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17" descr="Miner with Silver Pick &amp; Shovel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 b="3334"/>
          <a:stretch>
            <a:fillRect/>
          </a:stretch>
        </p:blipFill>
        <p:spPr bwMode="auto">
          <a:xfrm>
            <a:off x="6019800" y="1209675"/>
            <a:ext cx="2054225" cy="2590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273300" y="3244850"/>
            <a:ext cx="115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DE56B"/>
                </a:solidFill>
                <a:latin typeface="Wrangler" pitchFamily="2" charset="0"/>
              </a:rPr>
              <a:t>49er’s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2237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“American Progress” by John </a:t>
            </a:r>
            <a:r>
              <a:rPr lang="en-US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Gast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, 1872</a:t>
            </a:r>
          </a:p>
        </p:txBody>
      </p:sp>
      <p:pic>
        <p:nvPicPr>
          <p:cNvPr id="6147" name="Picture 4" descr="C:\Documents and Settings\Bill\Desktop\carnes\Carnes_JPG\IMAGES-FINAL_M11\AAANODU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155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Digging for Gold in California</a:t>
            </a:r>
          </a:p>
        </p:txBody>
      </p:sp>
      <p:pic>
        <p:nvPicPr>
          <p:cNvPr id="43011" name="Picture 4" descr="C:\Documents and Settings\Bill\Desktop\carnes\Carnes_JPG\IMAGES-FINAL_M11\AAJJSHU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10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Two Views of San Francisco, Early 1850s</a:t>
            </a:r>
          </a:p>
        </p:txBody>
      </p:sp>
      <p:pic>
        <p:nvPicPr>
          <p:cNvPr id="44035" name="Picture 3" descr="George Henry Burgess-View of San Francisco in 1850-1878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" b="9624"/>
          <a:stretch>
            <a:fillRect/>
          </a:stretch>
        </p:blipFill>
        <p:spPr bwMode="auto">
          <a:xfrm>
            <a:off x="4343400" y="3962400"/>
            <a:ext cx="4267200" cy="23272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E Godchaux-View of San Francisco in 1851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" b="6996"/>
          <a:stretch>
            <a:fillRect/>
          </a:stretch>
        </p:blipFill>
        <p:spPr bwMode="auto">
          <a:xfrm>
            <a:off x="1828800" y="1295400"/>
            <a:ext cx="4267200" cy="23272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57200" y="4038600"/>
            <a:ext cx="365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By 1860, almost 300,000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people had traveled the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Oregon &amp; California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Trails to the Pacific</a:t>
            </a:r>
            <a:br>
              <a:rPr lang="en-US" sz="28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2800" b="1">
                <a:solidFill>
                  <a:schemeClr val="hlink"/>
                </a:solidFill>
                <a:latin typeface="Wrangler" pitchFamily="2" charset="0"/>
              </a:rPr>
              <a:t>coast.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27037"/>
            <a:ext cx="91440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Territorial Growth to 1853</a:t>
            </a:r>
          </a:p>
        </p:txBody>
      </p:sp>
      <p:pic>
        <p:nvPicPr>
          <p:cNvPr id="45059" name="Picture 3" descr="M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142" y="1387475"/>
            <a:ext cx="5681715" cy="47085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Oval 4"/>
          <p:cNvSpPr>
            <a:spLocks noChangeArrowheads="1"/>
          </p:cNvSpPr>
          <p:nvPr/>
        </p:nvSpPr>
        <p:spPr bwMode="auto">
          <a:xfrm rot="2350046">
            <a:off x="1695450" y="4752975"/>
            <a:ext cx="1624013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3716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2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Westward the Course of Empire</a:t>
            </a:r>
            <a:r>
              <a:rPr lang="en-US" sz="42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/>
            </a:r>
            <a:br>
              <a:rPr lang="en-US" sz="42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</a:br>
            <a:r>
              <a:rPr lang="en-US" sz="1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/>
            </a:r>
            <a:br>
              <a:rPr lang="en-US" sz="1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</a:br>
            <a:r>
              <a:rPr lang="en-US" sz="3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Emmanuel Leutze, 1860</a:t>
            </a:r>
          </a:p>
        </p:txBody>
      </p:sp>
      <p:pic>
        <p:nvPicPr>
          <p:cNvPr id="46083" name="Picture 3" descr="Emmanuel Leutze-Westward the Course of Empire-186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191" y="1600200"/>
            <a:ext cx="6065618" cy="4708525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Expansionist Young America in the 1850s</a:t>
            </a:r>
          </a:p>
        </p:txBody>
      </p:sp>
      <p:pic>
        <p:nvPicPr>
          <p:cNvPr id="47107" name="Picture 3" descr="ch14_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4598" y="1219200"/>
            <a:ext cx="5414803" cy="47085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066800" y="5943600"/>
            <a:ext cx="7086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hlink"/>
                </a:solidFill>
                <a:latin typeface="Wrangler" pitchFamily="2" charset="0"/>
              </a:rPr>
              <a:t>America’s Attempted Raids into Latin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2237"/>
            <a:ext cx="8229600" cy="7921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The Pony Express</a:t>
            </a:r>
          </a:p>
        </p:txBody>
      </p:sp>
      <p:pic>
        <p:nvPicPr>
          <p:cNvPr id="7171" name="Picture 3" descr="Pony Express Help Wanted 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76675" cy="52578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ny express cancell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2286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vcancel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86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419600" y="3581400"/>
            <a:ext cx="4495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Between April, 1860 and Nov., 1861.</a:t>
            </a:r>
          </a:p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Delivered news and mail between St.</a:t>
            </a:r>
            <a:br>
              <a:rPr lang="en-US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  Louis, MO and San Francisco, CA.</a:t>
            </a:r>
          </a:p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Took 10 days.</a:t>
            </a:r>
          </a:p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Replaced by the completion of the </a:t>
            </a:r>
            <a:br>
              <a:rPr lang="en-US" b="1" dirty="0">
                <a:solidFill>
                  <a:schemeClr val="hlink"/>
                </a:solidFill>
                <a:latin typeface="Wrangler" pitchFamily="2" charset="0"/>
              </a:rPr>
            </a:b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  trans-continental telegraph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Aroostook “War,” 1839</a:t>
            </a:r>
            <a:endParaRPr lang="en-US" sz="4800" b="1" i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pitchFamily="2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382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200" b="1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The only war ever declared by a state.</a:t>
            </a:r>
          </a:p>
          <a:p>
            <a:pPr lvl="1">
              <a:spcBef>
                <a:spcPct val="50000"/>
              </a:spcBef>
              <a:buClr>
                <a:srgbClr val="FFFFFF"/>
              </a:buClr>
              <a:buFont typeface="Wingdings" charset="2"/>
              <a:buChar char="Ø"/>
              <a:defRPr/>
            </a:pP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Between the Canadian region of New </a:t>
            </a:r>
            <a:br>
              <a:rPr lang="en-US" sz="30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   Brunswick and the state of Maine.</a:t>
            </a:r>
          </a:p>
          <a:p>
            <a:pPr lvl="1">
              <a:spcBef>
                <a:spcPct val="50000"/>
              </a:spcBef>
              <a:buClr>
                <a:srgbClr val="FFFFFF"/>
              </a:buClr>
              <a:buFont typeface="Wingdings" charset="2"/>
              <a:buChar char="Ø"/>
              <a:defRPr/>
            </a:pP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000" b="1" u="sng">
                <a:solidFill>
                  <a:schemeClr val="hlink"/>
                </a:solidFill>
                <a:latin typeface="Wrangler" pitchFamily="2" charset="0"/>
              </a:rPr>
              <a:t>Cause</a:t>
            </a: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:  The expulsion of Canadian lumberjacks in the</a:t>
            </a:r>
            <a:br>
              <a:rPr lang="en-US" sz="30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              disputed area of Aroostook by Maine officials.</a:t>
            </a:r>
          </a:p>
          <a:p>
            <a:pPr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Congress called up 50,000 men and voted for</a:t>
            </a:r>
            <a:br>
              <a:rPr lang="en-US" sz="30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  $10,000,000 to pay for the “war.”</a:t>
            </a:r>
          </a:p>
          <a:p>
            <a:pPr>
              <a:spcBef>
                <a:spcPct val="50000"/>
              </a:spcBef>
              <a:buClr>
                <a:srgbClr val="FF9B37"/>
              </a:buClr>
              <a:buFont typeface="Wingdings" charset="2"/>
              <a:buChar char="§"/>
              <a:defRPr/>
            </a:pP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General Winfield Scott arranged a truce, and a </a:t>
            </a:r>
            <a:br>
              <a:rPr lang="en-US" sz="3000" b="1">
                <a:solidFill>
                  <a:schemeClr val="hlink"/>
                </a:solidFill>
                <a:latin typeface="Wrangler" pitchFamily="2" charset="0"/>
              </a:rPr>
            </a:br>
            <a:r>
              <a:rPr lang="en-US" sz="3000" b="1">
                <a:solidFill>
                  <a:schemeClr val="hlink"/>
                </a:solidFill>
                <a:latin typeface="Wrangler" pitchFamily="2" charset="0"/>
              </a:rPr>
              <a:t>   border commission was convened to resolve the 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Maine Boundary Settlement, 1842</a:t>
            </a:r>
            <a:endParaRPr lang="en-US" sz="4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pitchFamily="2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613" y="1463675"/>
            <a:ext cx="6061987" cy="47085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43400" y="6019800"/>
            <a:ext cx="2971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/>
                </a:solidFill>
              </a:rPr>
              <a:t>Texas Independence</a:t>
            </a:r>
          </a:p>
          <a:p>
            <a:pPr algn="ctr"/>
            <a:r>
              <a:rPr lang="en-US" sz="8000" dirty="0" smtClean="0">
                <a:solidFill>
                  <a:schemeClr val="tx2"/>
                </a:solidFill>
              </a:rPr>
              <a:t>1836-1845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pitchFamily="2" charset="0"/>
              </a:rPr>
              <a:t>Texas Declaration of Independence</a:t>
            </a:r>
          </a:p>
        </p:txBody>
      </p:sp>
      <p:pic>
        <p:nvPicPr>
          <p:cNvPr id="11267" name="Picture 6" descr="TX Declaration of Indepen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447800"/>
            <a:ext cx="3777529" cy="4525963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1252</TotalTime>
  <Words>536</Words>
  <Application>Microsoft Office PowerPoint</Application>
  <PresentationFormat>On-screen Show (4:3)</PresentationFormat>
  <Paragraphs>151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Nosferatu</vt:lpstr>
      <vt:lpstr>Wingdings</vt:lpstr>
      <vt:lpstr>Calibri</vt:lpstr>
      <vt:lpstr>Wingdings 2</vt:lpstr>
      <vt:lpstr>Times New Roman</vt:lpstr>
      <vt:lpstr>Wrangler</vt:lpstr>
      <vt:lpstr>Cambria</vt:lpstr>
      <vt:lpstr>Wingdings 3</vt:lpstr>
      <vt:lpstr>Apex</vt:lpstr>
      <vt:lpstr>PowerPoint Presentation</vt:lpstr>
      <vt:lpstr>Trends in Antebellum America:  1810-1860</vt:lpstr>
      <vt:lpstr>“Manifest Destiny”</vt:lpstr>
      <vt:lpstr>“American Progress” by John Gast, 1872</vt:lpstr>
      <vt:lpstr>The Pony Express</vt:lpstr>
      <vt:lpstr>Aroostook “War,” 1839</vt:lpstr>
      <vt:lpstr>Maine Boundary Settlement, 1842</vt:lpstr>
      <vt:lpstr>PowerPoint Presentation</vt:lpstr>
      <vt:lpstr>Texas Declaration of Independence</vt:lpstr>
      <vt:lpstr>Key Figures in Texas Independence, 1836</vt:lpstr>
      <vt:lpstr>The Republic of Texas</vt:lpstr>
      <vt:lpstr>Remember the Alamo!</vt:lpstr>
      <vt:lpstr>Davey Crockett’s Last Stand</vt:lpstr>
      <vt:lpstr>The Battle of the Alamo</vt:lpstr>
      <vt:lpstr>Overland Immigration to the West</vt:lpstr>
      <vt:lpstr>The Oregon Trail – Albert Bierstadt, 1869</vt:lpstr>
      <vt:lpstr>Trails Westward</vt:lpstr>
      <vt:lpstr>The Doomed Donner Party</vt:lpstr>
      <vt:lpstr>The Doomed Donner Party</vt:lpstr>
      <vt:lpstr>The Oregon Dispute:  54’ 40º or Fight!</vt:lpstr>
      <vt:lpstr>The Bear Flag Republic</vt:lpstr>
      <vt:lpstr>PowerPoint Presentation</vt:lpstr>
      <vt:lpstr>The Slidell Mission: Nov., 1845</vt:lpstr>
      <vt:lpstr>Wilmot Proviso, 1846</vt:lpstr>
      <vt:lpstr>The Mexican War (1846-1848)</vt:lpstr>
      <vt:lpstr>Anti-Catholic Feelings</vt:lpstr>
      <vt:lpstr>General Zachary Taylor at Palo Alto</vt:lpstr>
      <vt:lpstr>The Bombardment of Vera Cruz</vt:lpstr>
      <vt:lpstr>Battle of Buena Vista (1847)</vt:lpstr>
      <vt:lpstr>General Scott Enters Mexico City</vt:lpstr>
      <vt:lpstr>Treaty of Guadalupe-Hidalgo, 1848</vt:lpstr>
      <vt:lpstr>Treaty of Guadalupe-Hidalgo, 1848</vt:lpstr>
      <vt:lpstr>Results of the Mexican War?</vt:lpstr>
      <vt:lpstr>PowerPoint Presentation</vt:lpstr>
      <vt:lpstr>Free Soil Party</vt:lpstr>
      <vt:lpstr>The 1848 Presidential Election Results</vt:lpstr>
      <vt:lpstr>The Mexican Cession</vt:lpstr>
      <vt:lpstr>GOLD! At Sutter’s Mill, 1848</vt:lpstr>
      <vt:lpstr>California Gold Rush, 1849</vt:lpstr>
      <vt:lpstr>Digging for Gold in California</vt:lpstr>
      <vt:lpstr>Two Views of San Francisco, Early 1850s</vt:lpstr>
      <vt:lpstr>Territorial Growth to 1853</vt:lpstr>
      <vt:lpstr>Westward the Course of Empire  Emmanuel Leutze, 1860</vt:lpstr>
      <vt:lpstr>Expansionist Young America in the 1850s</vt:lpstr>
    </vt:vector>
  </TitlesOfParts>
  <Company>Horace Greeley HS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</dc:title>
  <dc:creator>Ms. Susan M. Pojer</dc:creator>
  <cp:lastModifiedBy>allenc</cp:lastModifiedBy>
  <cp:revision>155</cp:revision>
  <cp:lastPrinted>1601-01-01T00:00:00Z</cp:lastPrinted>
  <dcterms:created xsi:type="dcterms:W3CDTF">2002-07-05T20:39:41Z</dcterms:created>
  <dcterms:modified xsi:type="dcterms:W3CDTF">2014-11-19T17:44:02Z</dcterms:modified>
</cp:coreProperties>
</file>