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00.xml"/>
  <Override ContentType="application/vnd.openxmlformats-officedocument.presentationml.slide+xml" PartName="/ppt/slides/slide101.xml"/>
  <Override ContentType="application/vnd.openxmlformats-officedocument.presentationml.slide+xml" PartName="/ppt/slides/slide102.xml"/>
  <Override ContentType="application/vnd.openxmlformats-officedocument.presentationml.slide+xml" PartName="/ppt/slides/slide103.xml"/>
  <Override ContentType="application/vnd.openxmlformats-officedocument.presentationml.slide+xml" PartName="/ppt/slides/slide104.xml"/>
  <Override ContentType="application/vnd.openxmlformats-officedocument.presentationml.slide+xml" PartName="/ppt/slides/slide105.xml"/>
  <Override ContentType="application/vnd.openxmlformats-officedocument.presentationml.slide+xml" PartName="/ppt/slides/slide106.xml"/>
  <Override ContentType="application/vnd.openxmlformats-officedocument.presentationml.slide+xml" PartName="/ppt/slides/slide107.xml"/>
  <Override ContentType="application/vnd.openxmlformats-officedocument.presentationml.slide+xml" PartName="/ppt/slides/slide108.xml"/>
  <Override ContentType="application/vnd.openxmlformats-officedocument.presentationml.slide+xml" PartName="/ppt/slides/slide109.xml"/>
  <Override ContentType="application/vnd.openxmlformats-officedocument.presentationml.slide+xml" PartName="/ppt/slides/slide11.xml"/>
  <Override ContentType="application/vnd.openxmlformats-officedocument.presentationml.slide+xml" PartName="/ppt/slides/slide110.xml"/>
  <Override ContentType="application/vnd.openxmlformats-officedocument.presentationml.slide+xml" PartName="/ppt/slides/slide111.xml"/>
  <Override ContentType="application/vnd.openxmlformats-officedocument.presentationml.slide+xml" PartName="/ppt/slides/slide112.xml"/>
  <Override ContentType="application/vnd.openxmlformats-officedocument.presentationml.slide+xml" PartName="/ppt/slides/slide113.xml"/>
  <Override ContentType="application/vnd.openxmlformats-officedocument.presentationml.slide+xml" PartName="/ppt/slides/slide114.xml"/>
  <Override ContentType="application/vnd.openxmlformats-officedocument.presentationml.slide+xml" PartName="/ppt/slides/slide115.xml"/>
  <Override ContentType="application/vnd.openxmlformats-officedocument.presentationml.slide+xml" PartName="/ppt/slides/slide116.xml"/>
  <Override ContentType="application/vnd.openxmlformats-officedocument.presentationml.slide+xml" PartName="/ppt/slides/slide117.xml"/>
  <Override ContentType="application/vnd.openxmlformats-officedocument.presentationml.slide+xml" PartName="/ppt/slides/slide118.xml"/>
  <Override ContentType="application/vnd.openxmlformats-officedocument.presentationml.slide+xml" PartName="/ppt/slides/slide119.xml"/>
  <Override ContentType="application/vnd.openxmlformats-officedocument.presentationml.slide+xml" PartName="/ppt/slides/slide12.xml"/>
  <Override ContentType="application/vnd.openxmlformats-officedocument.presentationml.slide+xml" PartName="/ppt/slides/slide120.xml"/>
  <Override ContentType="application/vnd.openxmlformats-officedocument.presentationml.slide+xml" PartName="/ppt/slides/slide121.xml"/>
  <Override ContentType="application/vnd.openxmlformats-officedocument.presentationml.slide+xml" PartName="/ppt/slides/slide122.xml"/>
  <Override ContentType="application/vnd.openxmlformats-officedocument.presentationml.slide+xml" PartName="/ppt/slides/slide123.xml"/>
  <Override ContentType="application/vnd.openxmlformats-officedocument.presentationml.slide+xml" PartName="/ppt/slides/slide124.xml"/>
  <Override ContentType="application/vnd.openxmlformats-officedocument.presentationml.slide+xml" PartName="/ppt/slides/slide125.xml"/>
  <Override ContentType="application/vnd.openxmlformats-officedocument.presentationml.slide+xml" PartName="/ppt/slides/slide126.xml"/>
  <Override ContentType="application/vnd.openxmlformats-officedocument.presentationml.slide+xml" PartName="/ppt/slides/slide127.xml"/>
  <Override ContentType="application/vnd.openxmlformats-officedocument.presentationml.slide+xml" PartName="/ppt/slides/slide128.xml"/>
  <Override ContentType="application/vnd.openxmlformats-officedocument.presentationml.slide+xml" PartName="/ppt/slides/slide129.xml"/>
  <Override ContentType="application/vnd.openxmlformats-officedocument.presentationml.slide+xml" PartName="/ppt/slides/slide13.xml"/>
  <Override ContentType="application/vnd.openxmlformats-officedocument.presentationml.slide+xml" PartName="/ppt/slides/slide130.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slide+xml" PartName="/ppt/slides/slide85.xml"/>
  <Override ContentType="application/vnd.openxmlformats-officedocument.presentationml.slide+xml" PartName="/ppt/slides/slide86.xml"/>
  <Override ContentType="application/vnd.openxmlformats-officedocument.presentationml.slide+xml" PartName="/ppt/slides/slide87.xml"/>
  <Override ContentType="application/vnd.openxmlformats-officedocument.presentationml.slide+xml" PartName="/ppt/slides/slide88.xml"/>
  <Override ContentType="application/vnd.openxmlformats-officedocument.presentationml.slide+xml" PartName="/ppt/slides/slide89.xml"/>
  <Override ContentType="application/vnd.openxmlformats-officedocument.presentationml.slide+xml" PartName="/ppt/slides/slide9.xml"/>
  <Override ContentType="application/vnd.openxmlformats-officedocument.presentationml.slide+xml" PartName="/ppt/slides/slide90.xml"/>
  <Override ContentType="application/vnd.openxmlformats-officedocument.presentationml.slide+xml" PartName="/ppt/slides/slide91.xml"/>
  <Override ContentType="application/vnd.openxmlformats-officedocument.presentationml.slide+xml" PartName="/ppt/slides/slide92.xml"/>
  <Override ContentType="application/vnd.openxmlformats-officedocument.presentationml.slide+xml" PartName="/ppt/slides/slide93.xml"/>
  <Override ContentType="application/vnd.openxmlformats-officedocument.presentationml.slide+xml" PartName="/ppt/slides/slide94.xml"/>
  <Override ContentType="application/vnd.openxmlformats-officedocument.presentationml.slide+xml" PartName="/ppt/slides/slide95.xml"/>
  <Override ContentType="application/vnd.openxmlformats-officedocument.presentationml.slide+xml" PartName="/ppt/slides/slide96.xml"/>
  <Override ContentType="application/vnd.openxmlformats-officedocument.presentationml.slide+xml" PartName="/ppt/slides/slide97.xml"/>
  <Override ContentType="application/vnd.openxmlformats-officedocument.presentationml.slide+xml" PartName="/ppt/slides/slide98.xml"/>
  <Override ContentType="application/vnd.openxmlformats-officedocument.presentationml.slide+xml" PartName="/ppt/slides/slide9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Override ContentType="application/vnd.openxmlformats-package.core-properties+xml" PartName="/docProps/core.xml"/>
</Types>
</file>

<file path=_rels/.rels><?xml version="1.0" encoding="UTF-8" standalone="yes"?><Relationships xmlns="http://schemas.openxmlformats.org/package/2006/relationships"><Relationship Id="rId4" Target="ppt/presentation.xml" Type="http://schemas.openxmlformats.org/officeDocument/2006/relationships/officeDocument"/><Relationship Id="rId3" Target="docProps/core.xml" Type="http://schemas.openxmlformats.org/package/2006/relationships/metadata/core-properties"/><Relationship Id="rId2" Target="docProps/app.xml" Type="http://schemas.openxmlformats.org/officeDocument/2006/relationships/extended-properties"/><Relationship Id="rId1" Target="docProps/thumbnail.jpeg" Type="http://schemas.openxmlformats.org/package/2006/relationships/metadata/thumbnai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 id="383" r:id="rId134"/>
    <p:sldId id="384" r:id="rId135"/>
    <p:sldId id="385" r:id="rId136"/>
  </p:sldIdLst>
  <p:sldSz cx="9144000" cy="6858000" type="screen4x3"/>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autoAdjust="0" sz="23155"/>
    <p:restoredTop autoAdjust="0" sz="86387"/>
  </p:normalViewPr>
  <p:slideViewPr>
    <p:cSldViewPr snapToGrid="0" snapToObjects="1">
      <p:cViewPr varScale="1">
        <p:scale>
          <a:sx d="100" n="63"/>
          <a:sy d="100" n="63"/>
        </p:scale>
        <p:origin x="-486" y="-108"/>
      </p:cViewPr>
      <p:guideLst>
        <p:guide orient="horz" pos="2160"/>
        <p:guide pos="2880"/>
      </p:guideLst>
    </p:cSldViewPr>
  </p:slideViewPr>
  <p:outlineViewPr>
    <p:cViewPr>
      <p:scale>
        <a:sx d="100" n="33"/>
        <a:sy d="100" n="33"/>
      </p:scale>
      <p:origin x="0" y="31440"/>
    </p:cViewPr>
  </p:outlineViewPr>
  <p:notesTextViewPr>
    <p:cViewPr>
      <p:scale>
        <a:sx d="100" n="100"/>
        <a:sy d="100" n="100"/>
      </p:scale>
      <p:origin x="0" y="0"/>
    </p:cViewPr>
  </p:notesTextViewPr>
  <p:sorterViewPr>
    <p:cViewPr>
      <p:scale>
        <a:sx d="100" n="66"/>
        <a:sy d="100" n="66"/>
      </p:scale>
      <p:origin x="0" y="0"/>
    </p:cViewPr>
  </p:sorterViewPr>
  <p:gridSpacing cx="76200" cy="76200"/>
</p:viewPr>
</file>

<file path=ppt/_rels/presentation.xml.rels><?xml version="1.0" encoding="UTF-8" standalone="yes"?><Relationships xmlns="http://schemas.openxmlformats.org/package/2006/relationships"><Relationship Id="rId136" Target="slides/slide130.xml" Type="http://schemas.openxmlformats.org/officeDocument/2006/relationships/slide"/><Relationship Id="rId135" Target="slides/slide129.xml" Type="http://schemas.openxmlformats.org/officeDocument/2006/relationships/slide"/><Relationship Id="rId134" Target="slides/slide128.xml" Type="http://schemas.openxmlformats.org/officeDocument/2006/relationships/slide"/><Relationship Id="rId133" Target="slides/slide127.xml" Type="http://schemas.openxmlformats.org/officeDocument/2006/relationships/slide"/><Relationship Id="rId132" Target="slides/slide126.xml" Type="http://schemas.openxmlformats.org/officeDocument/2006/relationships/slide"/><Relationship Id="rId131" Target="slides/slide125.xml" Type="http://schemas.openxmlformats.org/officeDocument/2006/relationships/slide"/><Relationship Id="rId130" Target="slides/slide124.xml" Type="http://schemas.openxmlformats.org/officeDocument/2006/relationships/slide"/><Relationship Id="rId126" Target="slides/slide120.xml" Type="http://schemas.openxmlformats.org/officeDocument/2006/relationships/slide"/><Relationship Id="rId125" Target="slides/slide119.xml" Type="http://schemas.openxmlformats.org/officeDocument/2006/relationships/slide"/><Relationship Id="rId124" Target="slides/slide118.xml" Type="http://schemas.openxmlformats.org/officeDocument/2006/relationships/slide"/><Relationship Id="rId123" Target="slides/slide117.xml" Type="http://schemas.openxmlformats.org/officeDocument/2006/relationships/slide"/><Relationship Id="rId122" Target="slides/slide116.xml" Type="http://schemas.openxmlformats.org/officeDocument/2006/relationships/slide"/><Relationship Id="rId121" Target="slides/slide115.xml" Type="http://schemas.openxmlformats.org/officeDocument/2006/relationships/slide"/><Relationship Id="rId120" Target="slides/slide114.xml" Type="http://schemas.openxmlformats.org/officeDocument/2006/relationships/slide"/><Relationship Id="rId116" Target="slides/slide110.xml" Type="http://schemas.openxmlformats.org/officeDocument/2006/relationships/slide"/><Relationship Id="rId106" Target="slides/slide100.xml" Type="http://schemas.openxmlformats.org/officeDocument/2006/relationships/slide"/><Relationship Id="rId115" Target="slides/slide109.xml" Type="http://schemas.openxmlformats.org/officeDocument/2006/relationships/slide"/><Relationship Id="rId99" Target="slides/slide93.xml" Type="http://schemas.openxmlformats.org/officeDocument/2006/relationships/slide"/><Relationship Id="rId114" Target="slides/slide108.xml" Type="http://schemas.openxmlformats.org/officeDocument/2006/relationships/slide"/><Relationship Id="rId98" Target="slides/slide92.xml" Type="http://schemas.openxmlformats.org/officeDocument/2006/relationships/slide"/><Relationship Id="rId93" Target="slides/slide87.xml" Type="http://schemas.openxmlformats.org/officeDocument/2006/relationships/slide"/><Relationship Id="rId92" Target="slides/slide86.xml" Type="http://schemas.openxmlformats.org/officeDocument/2006/relationships/slide"/><Relationship Id="rId91" Target="slides/slide85.xml" Type="http://schemas.openxmlformats.org/officeDocument/2006/relationships/slide"/><Relationship Id="rId90" Target="slides/slide84.xml" Type="http://schemas.openxmlformats.org/officeDocument/2006/relationships/slide"/><Relationship Id="rId83" Target="slides/slide77.xml" Type="http://schemas.openxmlformats.org/officeDocument/2006/relationships/slide"/><Relationship Id="rId82" Target="slides/slide76.xml" Type="http://schemas.openxmlformats.org/officeDocument/2006/relationships/slide"/><Relationship Id="rId81" Target="slides/slide75.xml" Type="http://schemas.openxmlformats.org/officeDocument/2006/relationships/slide"/><Relationship Id="rId80" Target="slides/slide74.xml" Type="http://schemas.openxmlformats.org/officeDocument/2006/relationships/slide"/><Relationship Id="rId73" Target="slides/slide67.xml" Type="http://schemas.openxmlformats.org/officeDocument/2006/relationships/slide"/><Relationship Id="rId72" Target="slides/slide66.xml" Type="http://schemas.openxmlformats.org/officeDocument/2006/relationships/slide"/><Relationship Id="rId71" Target="slides/slide65.xml" Type="http://schemas.openxmlformats.org/officeDocument/2006/relationships/slide"/><Relationship Id="rId70" Target="slides/slide64.xml" Type="http://schemas.openxmlformats.org/officeDocument/2006/relationships/slide"/><Relationship Id="rId113" Target="slides/slide107.xml" Type="http://schemas.openxmlformats.org/officeDocument/2006/relationships/slide"/><Relationship Id="rId97" Target="slides/slide91.xml" Type="http://schemas.openxmlformats.org/officeDocument/2006/relationships/slide"/><Relationship Id="rId63" Target="slides/slide57.xml" Type="http://schemas.openxmlformats.org/officeDocument/2006/relationships/slide"/><Relationship Id="rId112" Target="slides/slide106.xml" Type="http://schemas.openxmlformats.org/officeDocument/2006/relationships/slide"/><Relationship Id="rId96" Target="slides/slide90.xml" Type="http://schemas.openxmlformats.org/officeDocument/2006/relationships/slide"/><Relationship Id="rId62" Target="slides/slide56.xml" Type="http://schemas.openxmlformats.org/officeDocument/2006/relationships/slide"/><Relationship Id="rId111" Target="slides/slide105.xml" Type="http://schemas.openxmlformats.org/officeDocument/2006/relationships/slide"/><Relationship Id="rId95" Target="slides/slide89.xml" Type="http://schemas.openxmlformats.org/officeDocument/2006/relationships/slide"/><Relationship Id="rId61" Target="slides/slide55.xml" Type="http://schemas.openxmlformats.org/officeDocument/2006/relationships/slide"/><Relationship Id="rId110" Target="slides/slide104.xml" Type="http://schemas.openxmlformats.org/officeDocument/2006/relationships/slide"/><Relationship Id="rId94" Target="slides/slide88.xml" Type="http://schemas.openxmlformats.org/officeDocument/2006/relationships/slide"/><Relationship Id="rId60" Target="slides/slide54.xml" Type="http://schemas.openxmlformats.org/officeDocument/2006/relationships/slide"/><Relationship Id="rId103" Target="slides/slide97.xml" Type="http://schemas.openxmlformats.org/officeDocument/2006/relationships/slide"/><Relationship Id="rId87" Target="slides/slide81.xml" Type="http://schemas.openxmlformats.org/officeDocument/2006/relationships/slide"/><Relationship Id="rId53" Target="slides/slide47.xml" Type="http://schemas.openxmlformats.org/officeDocument/2006/relationships/slide"/><Relationship Id="rId102" Target="slides/slide96.xml" Type="http://schemas.openxmlformats.org/officeDocument/2006/relationships/slide"/><Relationship Id="rId86" Target="slides/slide80.xml" Type="http://schemas.openxmlformats.org/officeDocument/2006/relationships/slide"/><Relationship Id="rId52" Target="slides/slide46.xml" Type="http://schemas.openxmlformats.org/officeDocument/2006/relationships/slide"/><Relationship Id="rId101" Target="slides/slide95.xml" Type="http://schemas.openxmlformats.org/officeDocument/2006/relationships/slide"/><Relationship Id="rId85" Target="slides/slide79.xml" Type="http://schemas.openxmlformats.org/officeDocument/2006/relationships/slide"/><Relationship Id="rId51" Target="slides/slide45.xml" Type="http://schemas.openxmlformats.org/officeDocument/2006/relationships/slide"/><Relationship Id="rId100" Target="slides/slide94.xml" Type="http://schemas.openxmlformats.org/officeDocument/2006/relationships/slide"/><Relationship Id="rId84" Target="slides/slide78.xml" Type="http://schemas.openxmlformats.org/officeDocument/2006/relationships/slide"/><Relationship Id="rId50" Target="slides/slide44.xml" Type="http://schemas.openxmlformats.org/officeDocument/2006/relationships/slide"/><Relationship Id="rId24" Target="slides/slide18.xml" Type="http://schemas.openxmlformats.org/officeDocument/2006/relationships/slide"/><Relationship Id="rId5" Target="slideMasters/slideMaster1.xml" Type="http://schemas.openxmlformats.org/officeDocument/2006/relationships/slideMaster"/><Relationship Id="rId39" Target="slides/slide33.xml" Type="http://schemas.openxmlformats.org/officeDocument/2006/relationships/slide"/><Relationship Id="rId23" Target="slides/slide17.xml" Type="http://schemas.openxmlformats.org/officeDocument/2006/relationships/slide"/><Relationship Id="rId4" Target="tableStyles.xml" Type="http://schemas.openxmlformats.org/officeDocument/2006/relationships/tableStyles"/><Relationship Id="rId38" Target="slides/slide32.xml" Type="http://schemas.openxmlformats.org/officeDocument/2006/relationships/slide"/><Relationship Id="rId109" Target="slides/slide103.xml" Type="http://schemas.openxmlformats.org/officeDocument/2006/relationships/slide"/><Relationship Id="rId22" Target="slides/slide16.xml" Type="http://schemas.openxmlformats.org/officeDocument/2006/relationships/slide"/><Relationship Id="rId3" Target="presProps.xml" Type="http://schemas.openxmlformats.org/officeDocument/2006/relationships/presProps"/><Relationship Id="rId37" Target="slides/slide31.xml" Type="http://schemas.openxmlformats.org/officeDocument/2006/relationships/slide"/><Relationship Id="rId108" Target="slides/slide102.xml" Type="http://schemas.openxmlformats.org/officeDocument/2006/relationships/slide"/><Relationship Id="rId21" Target="slides/slide15.xml" Type="http://schemas.openxmlformats.org/officeDocument/2006/relationships/slide"/><Relationship Id="rId2" Target="viewProps.xml" Type="http://schemas.openxmlformats.org/officeDocument/2006/relationships/viewProps"/><Relationship Id="rId36" Target="slides/slide30.xml" Type="http://schemas.openxmlformats.org/officeDocument/2006/relationships/slide"/><Relationship Id="rId69" Target="slides/slide63.xml" Type="http://schemas.openxmlformats.org/officeDocument/2006/relationships/slide"/><Relationship Id="rId107" Target="slides/slide101.xml" Type="http://schemas.openxmlformats.org/officeDocument/2006/relationships/slide"/><Relationship Id="rId20" Target="slides/slide14.xml" Type="http://schemas.openxmlformats.org/officeDocument/2006/relationships/slide"/><Relationship Id="rId1" Target="theme/theme1.xml" Type="http://schemas.openxmlformats.org/officeDocument/2006/relationships/theme"/><Relationship Id="rId35" Target="slides/slide29.xml" Type="http://schemas.openxmlformats.org/officeDocument/2006/relationships/slide"/><Relationship Id="rId68" Target="slides/slide62.xml" Type="http://schemas.openxmlformats.org/officeDocument/2006/relationships/slide"/><Relationship Id="rId34" Target="slides/slide28.xml" Type="http://schemas.openxmlformats.org/officeDocument/2006/relationships/slide"/><Relationship Id="rId67" Target="slides/slide61.xml" Type="http://schemas.openxmlformats.org/officeDocument/2006/relationships/slide"/><Relationship Id="rId33" Target="slides/slide27.xml" Type="http://schemas.openxmlformats.org/officeDocument/2006/relationships/slide"/><Relationship Id="rId66" Target="slides/slide60.xml" Type="http://schemas.openxmlformats.org/officeDocument/2006/relationships/slide"/><Relationship Id="rId119" Target="slides/slide113.xml" Type="http://schemas.openxmlformats.org/officeDocument/2006/relationships/slide"/><Relationship Id="rId32" Target="slides/slide26.xml" Type="http://schemas.openxmlformats.org/officeDocument/2006/relationships/slide"/><Relationship Id="rId65" Target="slides/slide59.xml" Type="http://schemas.openxmlformats.org/officeDocument/2006/relationships/slide"/><Relationship Id="rId118" Target="slides/slide112.xml" Type="http://schemas.openxmlformats.org/officeDocument/2006/relationships/slide"/><Relationship Id="rId31" Target="slides/slide25.xml" Type="http://schemas.openxmlformats.org/officeDocument/2006/relationships/slide"/><Relationship Id="rId64" Target="slides/slide58.xml" Type="http://schemas.openxmlformats.org/officeDocument/2006/relationships/slide"/><Relationship Id="rId117" Target="slides/slide111.xml" Type="http://schemas.openxmlformats.org/officeDocument/2006/relationships/slide"/><Relationship Id="rId30" Target="slides/slide24.xml" Type="http://schemas.openxmlformats.org/officeDocument/2006/relationships/slide"/><Relationship Id="rId8" Target="slides/slide2.xml" Type="http://schemas.openxmlformats.org/officeDocument/2006/relationships/slide"/><Relationship Id="rId27" Target="slides/slide21.xml" Type="http://schemas.openxmlformats.org/officeDocument/2006/relationships/slide"/><Relationship Id="rId7" Target="slides/slide1.xml" Type="http://schemas.openxmlformats.org/officeDocument/2006/relationships/slide"/><Relationship Id="rId26" Target="slides/slide20.xml" Type="http://schemas.openxmlformats.org/officeDocument/2006/relationships/slide"/><Relationship Id="rId59" Target="slides/slide53.xml" Type="http://schemas.openxmlformats.org/officeDocument/2006/relationships/slide"/><Relationship Id="rId6" Target="notesMasters/notesMaster1.xml" Type="http://schemas.openxmlformats.org/officeDocument/2006/relationships/notesMaster"/><Relationship Id="rId25" Target="slides/slide19.xml" Type="http://schemas.openxmlformats.org/officeDocument/2006/relationships/slide"/><Relationship Id="rId58" Target="slides/slide52.xml" Type="http://schemas.openxmlformats.org/officeDocument/2006/relationships/slide"/><Relationship Id="rId105" Target="slides/slide99.xml" Type="http://schemas.openxmlformats.org/officeDocument/2006/relationships/slide"/><Relationship Id="rId89" Target="slides/slide83.xml" Type="http://schemas.openxmlformats.org/officeDocument/2006/relationships/slide"/><Relationship Id="rId55" Target="slides/slide49.xml" Type="http://schemas.openxmlformats.org/officeDocument/2006/relationships/slide"/><Relationship Id="rId19" Target="slides/slide13.xml" Type="http://schemas.openxmlformats.org/officeDocument/2006/relationships/slide"/><Relationship Id="rId104" Target="slides/slide98.xml" Type="http://schemas.openxmlformats.org/officeDocument/2006/relationships/slide"/><Relationship Id="rId88" Target="slides/slide82.xml" Type="http://schemas.openxmlformats.org/officeDocument/2006/relationships/slide"/><Relationship Id="rId54" Target="slides/slide48.xml" Type="http://schemas.openxmlformats.org/officeDocument/2006/relationships/slide"/><Relationship Id="rId18" Target="slides/slide12.xml" Type="http://schemas.openxmlformats.org/officeDocument/2006/relationships/slide"/><Relationship Id="rId17" Target="slides/slide11.xml" Type="http://schemas.openxmlformats.org/officeDocument/2006/relationships/slide"/><Relationship Id="rId13" Target="slides/slide7.xml" Type="http://schemas.openxmlformats.org/officeDocument/2006/relationships/slide"/><Relationship Id="rId47" Target="slides/slide41.xml" Type="http://schemas.openxmlformats.org/officeDocument/2006/relationships/slide"/><Relationship Id="rId16" Target="slides/slide10.xml" Type="http://schemas.openxmlformats.org/officeDocument/2006/relationships/slide"/><Relationship Id="rId12" Target="slides/slide6.xml" Type="http://schemas.openxmlformats.org/officeDocument/2006/relationships/slide"/><Relationship Id="rId46" Target="slides/slide40.xml" Type="http://schemas.openxmlformats.org/officeDocument/2006/relationships/slide"/><Relationship Id="rId49" Target="slides/slide43.xml" Type="http://schemas.openxmlformats.org/officeDocument/2006/relationships/slide"/><Relationship Id="rId15" Target="slides/slide9.xml" Type="http://schemas.openxmlformats.org/officeDocument/2006/relationships/slide"/><Relationship Id="rId79" Target="slides/slide73.xml" Type="http://schemas.openxmlformats.org/officeDocument/2006/relationships/slide"/><Relationship Id="rId11" Target="slides/slide5.xml" Type="http://schemas.openxmlformats.org/officeDocument/2006/relationships/slide"/><Relationship Id="rId45" Target="slides/slide39.xml" Type="http://schemas.openxmlformats.org/officeDocument/2006/relationships/slide"/><Relationship Id="rId48" Target="slides/slide42.xml" Type="http://schemas.openxmlformats.org/officeDocument/2006/relationships/slide"/><Relationship Id="rId14" Target="slides/slide8.xml" Type="http://schemas.openxmlformats.org/officeDocument/2006/relationships/slide"/><Relationship Id="rId78" Target="slides/slide72.xml" Type="http://schemas.openxmlformats.org/officeDocument/2006/relationships/slide"/><Relationship Id="rId10" Target="slides/slide4.xml" Type="http://schemas.openxmlformats.org/officeDocument/2006/relationships/slide"/><Relationship Id="rId44" Target="slides/slide38.xml" Type="http://schemas.openxmlformats.org/officeDocument/2006/relationships/slide"/><Relationship Id="rId77" Target="slides/slide71.xml" Type="http://schemas.openxmlformats.org/officeDocument/2006/relationships/slide"/><Relationship Id="rId43" Target="slides/slide37.xml" Type="http://schemas.openxmlformats.org/officeDocument/2006/relationships/slide"/><Relationship Id="rId76" Target="slides/slide70.xml" Type="http://schemas.openxmlformats.org/officeDocument/2006/relationships/slide"/><Relationship Id="rId129" Target="slides/slide123.xml" Type="http://schemas.openxmlformats.org/officeDocument/2006/relationships/slide"/><Relationship Id="rId42" Target="slides/slide36.xml" Type="http://schemas.openxmlformats.org/officeDocument/2006/relationships/slide"/><Relationship Id="rId75" Target="slides/slide69.xml" Type="http://schemas.openxmlformats.org/officeDocument/2006/relationships/slide"/><Relationship Id="rId128" Target="slides/slide122.xml" Type="http://schemas.openxmlformats.org/officeDocument/2006/relationships/slide"/><Relationship Id="rId41" Target="slides/slide35.xml" Type="http://schemas.openxmlformats.org/officeDocument/2006/relationships/slide"/><Relationship Id="rId28" Target="slides/slide22.xml" Type="http://schemas.openxmlformats.org/officeDocument/2006/relationships/slide"/><Relationship Id="rId9" Target="slides/slide3.xml" Type="http://schemas.openxmlformats.org/officeDocument/2006/relationships/slide"/><Relationship Id="rId74" Target="slides/slide68.xml" Type="http://schemas.openxmlformats.org/officeDocument/2006/relationships/slide"/><Relationship Id="rId127" Target="slides/slide121.xml" Type="http://schemas.openxmlformats.org/officeDocument/2006/relationships/slide"/><Relationship Id="rId40" Target="slides/slide34.xml" Type="http://schemas.openxmlformats.org/officeDocument/2006/relationships/slide"/><Relationship Id="rId57" Target="slides/slide51.xml" Type="http://schemas.openxmlformats.org/officeDocument/2006/relationships/slide"/><Relationship Id="rId29" Target="slides/slide23.xml" Type="http://schemas.openxmlformats.org/officeDocument/2006/relationships/slide"/><Relationship Id="rId56" Target="slides/slide50.xml" Type="http://schemas.openxmlformats.org/officeDocument/2006/relationships/slide"/></Relationships>
</file>

<file path=ppt/notesMasters/_rels/notesMaster1.xml.rels><?xml version="1.0" encoding="UTF-8" standalone="yes"?><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sz="quarter" type="hdr"/>
          </p:nvPr>
        </p:nvSpPr>
        <p:spPr>
          <a:xfrm>
            <a:off x="0" y="0"/>
            <a:ext cx="2971800" cy="457200"/>
          </a:xfrm>
          <a:prstGeom prst="rect">
            <a:avLst/>
          </a:prstGeom>
        </p:spPr>
        <p:txBody>
          <a:bodyPr bIns="45720" lIns="91440" numCol="1" rIns="91440" rtlCol="0" tIns="45720" vert="horz"/>
          <a:lstStyle>
            <a:lvl1pPr algn="l">
              <a:defRPr sz="1200"/>
            </a:lvl1pPr>
          </a:lstStyle>
          <a:p>
            <a:endParaRPr lang="en-US"/>
          </a:p>
        </p:txBody>
      </p:sp>
      <p:sp>
        <p:nvSpPr>
          <p:cNvPr id="3" name="Date Placeholder 2"/>
          <p:cNvSpPr>
            <a:spLocks noGrp="1"/>
          </p:cNvSpPr>
          <p:nvPr>
            <p:ph idx="1" type="dt"/>
          </p:nvPr>
        </p:nvSpPr>
        <p:spPr>
          <a:xfrm>
            <a:off x="3884613" y="0"/>
            <a:ext cx="2971800" cy="457200"/>
          </a:xfrm>
          <a:prstGeom prst="rect">
            <a:avLst/>
          </a:prstGeom>
        </p:spPr>
        <p:txBody>
          <a:bodyPr bIns="45720" lIns="91440" numCol="1" rIns="91440" rtlCol="0" tIns="45720" vert="horz"/>
          <a:lstStyle>
            <a:lvl1pPr algn="r">
              <a:defRPr sz="1200"/>
            </a:lvl1pPr>
          </a:lstStyle>
          <a:p>
            <a:fld id="{93347B5D-6046-4C70-87DD-5890C83D21EC}" type="datetimeFigureOut">
              <a:rPr lang="en-US" smtClean="0"/>
              <a:t>4/29/2013</a:t>
            </a:fld>
            <a:endParaRPr lang="en-US"/>
          </a:p>
        </p:txBody>
      </p:sp>
      <p:sp>
        <p:nvSpPr>
          <p:cNvPr id="4" name="Slide Image Placeholder 3"/>
          <p:cNvSpPr>
            <a:spLocks noChangeAspect="1" noGrp="1" noRot="1"/>
          </p:cNvSpPr>
          <p:nvPr>
            <p:ph idx="2" type="sldImg"/>
          </p:nvPr>
        </p:nvSpPr>
        <p:spPr>
          <a:xfrm>
            <a:off x="1143000" y="685800"/>
            <a:ext cx="4572000" cy="3429000"/>
          </a:xfrm>
          <a:prstGeom prst="rect">
            <a:avLst/>
          </a:prstGeom>
          <a:noFill/>
          <a:ln w="12700">
            <a:solidFill>
              <a:prstClr val="black"/>
            </a:solidFill>
          </a:ln>
        </p:spPr>
        <p:txBody>
          <a:bodyPr anchor="ctr" bIns="45720" lIns="91440" numCol="1" rIns="91440" rtlCol="0" tIns="45720" vert="horz"/>
          <a:lstStyle/>
          <a:p>
            <a:endParaRPr lang="en-US"/>
          </a:p>
        </p:txBody>
      </p:sp>
      <p:sp>
        <p:nvSpPr>
          <p:cNvPr id="5" name="Notes Placeholder 4"/>
          <p:cNvSpPr>
            <a:spLocks noGrp="1"/>
          </p:cNvSpPr>
          <p:nvPr>
            <p:ph idx="3" sz="quarter" type="body"/>
          </p:nvPr>
        </p:nvSpPr>
        <p:spPr>
          <a:xfrm>
            <a:off x="685800" y="4343400"/>
            <a:ext cx="5486400" cy="4114800"/>
          </a:xfrm>
          <a:prstGeom prst="rect">
            <a:avLst/>
          </a:prstGeom>
        </p:spPr>
        <p:txBody>
          <a:bodyPr bIns="45720" lIns="91440" numCol="1" rIns="91440" rtlCol="0" tIns="45720"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idx="4" sz="quarter" type="ftr"/>
          </p:nvPr>
        </p:nvSpPr>
        <p:spPr>
          <a:xfrm>
            <a:off x="0" y="8685213"/>
            <a:ext cx="2971800" cy="457200"/>
          </a:xfrm>
          <a:prstGeom prst="rect">
            <a:avLst/>
          </a:prstGeom>
        </p:spPr>
        <p:txBody>
          <a:bodyPr anchor="b" bIns="45720" lIns="91440" numCol="1" rIns="91440" rtlCol="0" tIns="45720" vert="horz"/>
          <a:lstStyle>
            <a:lvl1pPr algn="l">
              <a:defRPr sz="1200"/>
            </a:lvl1pPr>
          </a:lstStyle>
          <a:p>
            <a:endParaRPr lang="en-US"/>
          </a:p>
        </p:txBody>
      </p:sp>
      <p:sp>
        <p:nvSpPr>
          <p:cNvPr id="7" name="Slide Number Placeholder 6"/>
          <p:cNvSpPr>
            <a:spLocks noGrp="1"/>
          </p:cNvSpPr>
          <p:nvPr>
            <p:ph idx="5" sz="quarter" type="sldNum"/>
          </p:nvPr>
        </p:nvSpPr>
        <p:spPr>
          <a:xfrm>
            <a:off x="3884613" y="8685213"/>
            <a:ext cx="2971800" cy="457200"/>
          </a:xfrm>
          <a:prstGeom prst="rect">
            <a:avLst/>
          </a:prstGeom>
        </p:spPr>
        <p:txBody>
          <a:bodyPr anchor="b" bIns="45720" lIns="91440" numCol="1" rIns="91440" rtlCol="0" tIns="45720" vert="horz"/>
          <a:lstStyle>
            <a:lvl1pPr algn="r">
              <a:defRPr sz="1200"/>
            </a:lvl1pPr>
          </a:lstStyle>
          <a:p>
            <a:fld id="{DC170BD6-6C05-4577-9673-48BF9E0C38A6}" type="slidenum">
              <a:rPr lang="en-US" smtClean="0"/>
              <a:t>‹#›</a:t>
            </a:fld>
            <a:endParaRPr lang="en-US"/>
          </a:p>
        </p:txBody>
      </p:sp>
    </p:spTree>
    <p:extLst>
      <p:ext uri="{BB962C8B-B14F-4D97-AF65-F5344CB8AC3E}">
        <p14:creationId xmlns:p14="http://schemas.microsoft.com/office/powerpoint/2010/main" val="630705202"/>
      </p:ext>
    </p:extLst>
  </p:cSld>
  <p:clrMap accent1="accent1" accent2="accent2" accent3="accent3" accent4="accent4" accent5="accent5" accent6="accent6" bg1="lt1" bg2="lt2" folHlink="folHlink" hlink="hlink" tx1="dk1" tx2="dk2"/>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arget="../slides/slide32.xml" Type="http://schemas.openxmlformats.org/officeDocument/2006/relationships/slide"/><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pPr indent="0" marL="0">
              <a:buFontTx/>
              <a:buNone/>
            </a:pPr>
            <a:endParaRPr dirty="0" lang="en-US"/>
          </a:p>
        </p:txBody>
      </p:sp>
      <p:sp>
        <p:nvSpPr>
          <p:cNvPr id="4" name="Slide Number Placeholder 3"/>
          <p:cNvSpPr>
            <a:spLocks noGrp="1"/>
          </p:cNvSpPr>
          <p:nvPr>
            <p:ph idx="10" sz="quarter" type="sldNum"/>
          </p:nvPr>
        </p:nvSpPr>
        <p:spPr/>
        <p:txBody>
          <a:bodyPr numCol="1"/>
          <a:lstStyle/>
          <a:p>
            <a:fld id="{DC170BD6-6C05-4577-9673-48BF9E0C38A6}" type="slidenum">
              <a:rPr lang="en-US" smtClean="0"/>
              <a:t>32</a:t>
            </a:fld>
            <a:endParaRPr lang="en-US"/>
          </a:p>
        </p:txBody>
      </p:sp>
    </p:spTree>
    <p:extLst>
      <p:ext uri="{BB962C8B-B14F-4D97-AF65-F5344CB8AC3E}">
        <p14:creationId xmlns:p14="http://schemas.microsoft.com/office/powerpoint/2010/main" val="2886025306"/>
      </p:ext>
    </p:extLst>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anchor="b" anchorCtr="0" bIns="45720" lIns="91440" numCol="1" rIns="91440" rtlCol="0" tIns="45720" vert="horz">
            <a:normAutofit/>
          </a:bodyPr>
          <a:lstStyle>
            <a:lvl1pPr algn="r" defTabSz="914400" eaLnBrk="1" hangingPunct="1" latinLnBrk="0" rtl="0">
              <a:spcBef>
                <a:spcPct val="0"/>
              </a:spcBef>
              <a:buNone/>
              <a:defRPr b="1" kern="1200" sz="4800">
                <a:solidFill>
                  <a:schemeClr val="tx1"/>
                </a:solidFill>
                <a:effectLst>
                  <a:outerShdw algn="tl" blurRad="50800" dir="2700000" dist="50800"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idx="1" type="subTitle"/>
          </p:nvPr>
        </p:nvSpPr>
        <p:spPr>
          <a:xfrm>
            <a:off x="4114800" y="3711388"/>
            <a:ext cx="4910328" cy="886968"/>
          </a:xfrm>
        </p:spPr>
        <p:txBody>
          <a:bodyPr bIns="45720" lIns="91440" numCol="1" rIns="91440" rtlCol="0" tIns="45720" vert="horz">
            <a:normAutofit/>
          </a:bodyPr>
          <a:lstStyle>
            <a:lvl1pPr algn="r" defTabSz="914400" eaLnBrk="1" hangingPunct="1" indent="0" latinLnBrk="0" marL="0" rtl="0">
              <a:spcBef>
                <a:spcPct val="20000"/>
              </a:spcBef>
              <a:buClr>
                <a:schemeClr val="accent1"/>
              </a:buClr>
              <a:buSzPct val="90000"/>
              <a:buFont charset="2" pitchFamily="2" typeface="Wingdings"/>
              <a:buNone/>
              <a:defRPr b="1" kern="1200" sz="2400">
                <a:solidFill>
                  <a:schemeClr val="tx1">
                    <a:tint val="75000"/>
                  </a:schemeClr>
                </a:solidFill>
                <a:effectLst>
                  <a:outerShdw algn="tl" blurRad="50800" dir="2700000" dist="50800" rotWithShape="0">
                    <a:schemeClr val="bg1">
                      <a:alpha val="30000"/>
                    </a:schemeClr>
                  </a:outerShdw>
                </a:effectLst>
                <a:latin typeface="+mn-lt"/>
                <a:ea typeface="+mn-ea"/>
                <a:cs typeface="+mn-cs"/>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5" name="Footer Placeholder 4"/>
          <p:cNvSpPr>
            <a:spLocks noGrp="1"/>
          </p:cNvSpPr>
          <p:nvPr>
            <p:ph idx="11" sz="quarter" type="ftr"/>
          </p:nvPr>
        </p:nvSpPr>
        <p:spPr/>
        <p:txBody>
          <a:bodyPr numCol="1"/>
          <a:lstStyle/>
          <a:p>
            <a:endParaRPr dirty="0" lang="en-US"/>
          </a:p>
        </p:txBody>
      </p:sp>
      <p:sp>
        <p:nvSpPr>
          <p:cNvPr id="6" name="Slide Number Placeholder 5"/>
          <p:cNvSpPr>
            <a:spLocks noGrp="1"/>
          </p:cNvSpPr>
          <p:nvPr>
            <p:ph idx="12" sz="quarter" type="sldNum"/>
          </p:nvPr>
        </p:nvSpPr>
        <p:spPr/>
        <p:txBody>
          <a:bodyPr numCol="1"/>
          <a:lstStyle/>
          <a:p>
            <a:fld id="{2E26E1B4-C0EF-7C4B-96A9-4DA969145279}" type="slidenum">
              <a:rPr lang="en-US" smtClean="0"/>
              <a:pPr/>
              <a:t>‹#›</a:t>
            </a:fld>
            <a:endParaRPr dirty="0"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algn="t" blurRad="50800" dir="5400000" dist="38100" rotWithShape="0">
              <a:prstClr val="black">
                <a:alpha val="40000"/>
              </a:prstClr>
            </a:outerShdw>
          </a:effectLst>
          <a:scene3d>
            <a:camera prst="orthographicFront"/>
            <a:lightRig dir="t" rig="chilly">
              <a:rot lat="0" lon="0" rev="16800000"/>
            </a:lightRig>
          </a:scene3d>
          <a:sp3d>
            <a:bevelT h="38100" w="12700"/>
          </a:sp3d>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defTabSz="914400" eaLnBrk="1" hangingPunct="1" latinLnBrk="0" marL="0" rtl="0"/>
            <a:endParaRPr kern="1200" sz="18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r="2700000" dist="127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r="2700000" dist="127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r="16200000" dist="635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defTabSz="914400" eaLnBrk="1" hangingPunct="1" latinLnBrk="0" marL="0" rtl="0"/>
            <a:endParaRPr kern="1200" sz="18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picTx">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numCol="1">
            <a:normAutofit/>
          </a:bodyPr>
          <a:lstStyle>
            <a:lvl1pPr algn="l">
              <a:defRPr b="1" sz="3600"/>
            </a:lvl1pPr>
          </a:lstStyle>
          <a:p>
            <a:r>
              <a:rPr lang="en-US" smtClean="0"/>
              <a:t>Click to edit Master title style</a:t>
            </a:r>
            <a:endParaRPr/>
          </a:p>
        </p:txBody>
      </p:sp>
      <p:sp>
        <p:nvSpPr>
          <p:cNvPr id="4" name="Text Placeholder 3"/>
          <p:cNvSpPr>
            <a:spLocks noGrp="1"/>
          </p:cNvSpPr>
          <p:nvPr>
            <p:ph idx="2" sz="half" type="body"/>
          </p:nvPr>
        </p:nvSpPr>
        <p:spPr>
          <a:xfrm>
            <a:off x="457200" y="2895600"/>
            <a:ext cx="3581400" cy="2438400"/>
          </a:xfrm>
        </p:spPr>
        <p:txBody>
          <a:bodyPr numCol="1">
            <a:normAutofit/>
          </a:bodyPr>
          <a:lstStyle>
            <a:lvl1pPr algn="l" indent="0" marL="0">
              <a:buNone/>
              <a:defRPr sz="18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6" name="Footer Placeholder 5"/>
          <p:cNvSpPr>
            <a:spLocks noGrp="1"/>
          </p:cNvSpPr>
          <p:nvPr>
            <p:ph idx="11" sz="quarter" type="ftr"/>
          </p:nvPr>
        </p:nvSpPr>
        <p:spPr/>
        <p:txBody>
          <a:bodyPr numCol="1"/>
          <a:lstStyle/>
          <a:p>
            <a:endParaRPr dirty="0" lang="en-US"/>
          </a:p>
        </p:txBody>
      </p:sp>
      <p:sp>
        <p:nvSpPr>
          <p:cNvPr id="7" name="Slide Number Placeholder 6"/>
          <p:cNvSpPr>
            <a:spLocks noGrp="1"/>
          </p:cNvSpPr>
          <p:nvPr>
            <p:ph idx="12" sz="quarter" type="sldNum"/>
          </p:nvPr>
        </p:nvSpPr>
        <p:spPr/>
        <p:txBody>
          <a:bodyPr numCol="1"/>
          <a:lstStyle/>
          <a:p>
            <a:fld id="{2E26E1B4-C0EF-7C4B-96A9-4DA969145279}" type="slidenum">
              <a:rPr lang="en-US" smtClean="0"/>
              <a:pPr/>
              <a:t>‹#›</a:t>
            </a:fld>
            <a:endParaRPr dirty="0"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algn="t" blurRad="50800" dir="5400000" dist="38100" rotWithShape="0">
              <a:prstClr val="black">
                <a:alpha val="40000"/>
              </a:prstClr>
            </a:outerShdw>
          </a:effectLst>
          <a:scene3d>
            <a:camera prst="orthographicFront"/>
            <a:lightRig dir="t" rig="chilly">
              <a:rot lat="0" lon="0" rev="16800000"/>
            </a:lightRig>
          </a:scene3d>
          <a:sp3d>
            <a:bevelT h="38100" w="12700"/>
          </a:sp3d>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defTabSz="914400" eaLnBrk="1" hangingPunct="1" latinLnBrk="0" marL="0" rtl="0"/>
            <a:endParaRPr kern="1200" sz="1800">
              <a:solidFill>
                <a:schemeClr val="lt1"/>
              </a:solidFill>
              <a:latin typeface="+mn-lt"/>
              <a:ea typeface="+mn-ea"/>
              <a:cs typeface="+mn-cs"/>
            </a:endParaRPr>
          </a:p>
        </p:txBody>
      </p:sp>
      <p:sp>
        <p:nvSpPr>
          <p:cNvPr id="3" name="Picture Placeholder 2"/>
          <p:cNvSpPr>
            <a:spLocks noGrp="1"/>
          </p:cNvSpPr>
          <p:nvPr>
            <p:ph idx="1" type="pic"/>
          </p:nvPr>
        </p:nvSpPr>
        <p:spPr>
          <a:xfrm>
            <a:off x="4473386" y="1148001"/>
            <a:ext cx="4434840" cy="4434987"/>
          </a:xfrm>
          <a:prstGeom prst="ellipse">
            <a:avLst/>
          </a:prstGeom>
          <a:effectLst>
            <a:innerShdw blurRad="63500" dir="18900000" dist="50800">
              <a:prstClr val="black">
                <a:alpha val="30000"/>
              </a:prstClr>
            </a:innerShdw>
          </a:effectLst>
        </p:spPr>
        <p:txBody>
          <a:bodyPr bIns="45720" lIns="91440" numCol="1" rIns="91440" rtlCol="0" tIns="45720" vert="horz">
            <a:normAutofit/>
          </a:bodyPr>
          <a:lstStyle>
            <a:lvl1pPr algn="r" defTabSz="914400" eaLnBrk="1" hangingPunct="1" indent="-342900" latinLnBrk="0" marL="342900" rtl="0">
              <a:spcBef>
                <a:spcPct val="20000"/>
              </a:spcBef>
              <a:buClr>
                <a:schemeClr val="accent1"/>
              </a:buClr>
              <a:buSzPct val="90000"/>
              <a:buFont charset="2" pitchFamily="2" typeface="Wingdings"/>
              <a:buNone/>
              <a:defRPr b="1" kern="1200" sz="1800">
                <a:solidFill>
                  <a:schemeClr val="tx1"/>
                </a:solidFill>
                <a:effectLst>
                  <a:outerShdw algn="tl" blurRad="50800" dir="2700000" dist="50800" rotWithShape="0">
                    <a:schemeClr val="bg1">
                      <a:alpha val="30000"/>
                    </a:schemeClr>
                  </a:outerShdw>
                </a:effectLst>
                <a:latin typeface="+mn-lt"/>
                <a:ea typeface="+mn-ea"/>
                <a:cs typeface="+mn-cs"/>
              </a:defRPr>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dirty="0" lang="en-US" smtClean="0"/>
              <a:t>Click icon to add picture</a:t>
            </a:r>
            <a:endParaRPr dirty="0"/>
          </a:p>
        </p:txBody>
      </p:sp>
    </p:spTree>
  </p:cSld>
  <p:clrMapOvr>
    <a:overrideClrMapping accent1="accent1" accent2="accent2" accent3="accent3" accent4="accent4" accent5="accent5" accent6="accent6" bg1="dk1" bg2="dk2" folHlink="folHlink" hlink="hlink" tx1="lt1" tx2="lt2"/>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a:p>
        </p:txBody>
      </p:sp>
      <p:sp>
        <p:nvSpPr>
          <p:cNvPr id="3" name="Vertical Text Placeholder 2"/>
          <p:cNvSpPr>
            <a:spLocks noGrp="1"/>
          </p:cNvSpPr>
          <p:nvPr>
            <p:ph idx="1" orient="vert" type="body"/>
          </p:nvPr>
        </p:nvSpPr>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5" name="Footer Placeholder 4"/>
          <p:cNvSpPr>
            <a:spLocks noGrp="1"/>
          </p:cNvSpPr>
          <p:nvPr>
            <p:ph idx="11" sz="quarter" type="ftr"/>
          </p:nvPr>
        </p:nvSpPr>
        <p:spPr/>
        <p:txBody>
          <a:bodyPr numCol="1"/>
          <a:lstStyle/>
          <a:p>
            <a:endParaRPr dirty="0" lang="en-US"/>
          </a:p>
        </p:txBody>
      </p:sp>
      <p:sp>
        <p:nvSpPr>
          <p:cNvPr id="6" name="Slide Number Placeholder 5"/>
          <p:cNvSpPr>
            <a:spLocks noGrp="1"/>
          </p:cNvSpPr>
          <p:nvPr>
            <p:ph idx="12" sz="quarter" type="sldNum"/>
          </p:nvPr>
        </p:nvSpPr>
        <p:spPr/>
        <p:txBody>
          <a:bodyPr numCol="1"/>
          <a:lstStyle/>
          <a:p>
            <a:fld id="{2E26E1B4-C0EF-7C4B-96A9-4DA969145279}" type="slidenum">
              <a:rPr lang="en-US" smtClean="0"/>
              <a:pPr/>
              <a:t>‹#›</a:t>
            </a:fld>
            <a:endParaRPr dirty="0"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7556500" y="609600"/>
            <a:ext cx="1587500" cy="5516563"/>
          </a:xfrm>
        </p:spPr>
        <p:txBody>
          <a:bodyPr numCol="1" vert="eaVert"/>
          <a:lstStyle/>
          <a:p>
            <a:r>
              <a:rPr lang="en-US" smtClean="0"/>
              <a:t>Click to edit Master title style</a:t>
            </a:r>
            <a:endParaRPr/>
          </a:p>
        </p:txBody>
      </p:sp>
      <p:sp>
        <p:nvSpPr>
          <p:cNvPr id="3" name="Vertical Text Placeholder 2"/>
          <p:cNvSpPr>
            <a:spLocks noGrp="1"/>
          </p:cNvSpPr>
          <p:nvPr>
            <p:ph idx="1" orient="vert" type="body"/>
          </p:nvPr>
        </p:nvSpPr>
        <p:spPr>
          <a:xfrm>
            <a:off x="457200" y="609600"/>
            <a:ext cx="6629400" cy="5516563"/>
          </a:xfrm>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idx="10" sz="half" type="dt"/>
          </p:nvPr>
        </p:nvSpPr>
        <p:spPr>
          <a:xfrm>
            <a:off x="7556499" y="6356350"/>
            <a:ext cx="1148229" cy="365125"/>
          </a:xfrm>
        </p:spPr>
        <p:txBody>
          <a:bodyPr numCol="1"/>
          <a:lstStyle/>
          <a:p>
            <a:fld id="{C0A11CFA-0B47-AA4B-A52B-0E70FF6D9B82}" type="datetimeFigureOut">
              <a:rPr lang="en-US" smtClean="0"/>
              <a:pPr/>
              <a:t>4/29/2013</a:t>
            </a:fld>
            <a:endParaRPr dirty="0" lang="en-US"/>
          </a:p>
        </p:txBody>
      </p:sp>
      <p:sp>
        <p:nvSpPr>
          <p:cNvPr id="5" name="Footer Placeholder 4"/>
          <p:cNvSpPr>
            <a:spLocks noGrp="1"/>
          </p:cNvSpPr>
          <p:nvPr>
            <p:ph idx="11" sz="quarter" type="ftr"/>
          </p:nvPr>
        </p:nvSpPr>
        <p:spPr/>
        <p:txBody>
          <a:bodyPr numCol="1"/>
          <a:lstStyle/>
          <a:p>
            <a:endParaRPr dirty="0" lang="en-US"/>
          </a:p>
        </p:txBody>
      </p:sp>
      <p:sp>
        <p:nvSpPr>
          <p:cNvPr id="6" name="Slide Number Placeholder 5"/>
          <p:cNvSpPr>
            <a:spLocks noGrp="1"/>
          </p:cNvSpPr>
          <p:nvPr>
            <p:ph idx="12" sz="quarter" type="sldNum"/>
          </p:nvPr>
        </p:nvSpPr>
        <p:spPr/>
        <p:txBody>
          <a:bodyPr numCol="1"/>
          <a:lstStyle/>
          <a:p>
            <a:fld id="{2E26E1B4-C0EF-7C4B-96A9-4DA969145279}" type="slidenum">
              <a:rPr lang="en-US" smtClean="0"/>
              <a:pPr/>
              <a:t>‹#›</a:t>
            </a:fld>
            <a:endParaRPr dirty="0"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a:p>
        </p:txBody>
      </p:sp>
      <p:sp>
        <p:nvSpPr>
          <p:cNvPr id="3" name="Content Placeholder 2"/>
          <p:cNvSpPr>
            <a:spLocks noGrp="1"/>
          </p:cNvSpPr>
          <p:nvPr>
            <p:ph idx="1"/>
          </p:nvPr>
        </p:nvSpPr>
        <p:spPr/>
        <p:txBody>
          <a:bodyPr numCol="1"/>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5" name="Footer Placeholder 4"/>
          <p:cNvSpPr>
            <a:spLocks noGrp="1"/>
          </p:cNvSpPr>
          <p:nvPr>
            <p:ph idx="11" sz="quarter" type="ftr"/>
          </p:nvPr>
        </p:nvSpPr>
        <p:spPr/>
        <p:txBody>
          <a:bodyPr numCol="1"/>
          <a:lstStyle/>
          <a:p>
            <a:endParaRPr dirty="0" lang="en-US"/>
          </a:p>
        </p:txBody>
      </p:sp>
      <p:sp>
        <p:nvSpPr>
          <p:cNvPr id="6" name="Slide Number Placeholder 5"/>
          <p:cNvSpPr>
            <a:spLocks noGrp="1"/>
          </p:cNvSpPr>
          <p:nvPr>
            <p:ph idx="12" sz="quarter" type="sldNum"/>
          </p:nvPr>
        </p:nvSpPr>
        <p:spPr/>
        <p:txBody>
          <a:bodyPr numCol="1"/>
          <a:lstStyle/>
          <a:p>
            <a:fld id="{2E26E1B4-C0EF-7C4B-96A9-4DA969145279}" type="slidenum">
              <a:rPr lang="en-US" smtClean="0"/>
              <a:pPr/>
              <a:t>‹#›</a:t>
            </a:fld>
            <a:endParaRPr dirty="0"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numCol="1"/>
          <a:lstStyle>
            <a:lvl1pPr algn="r">
              <a:defRPr/>
            </a:lvl1pPr>
          </a:lstStyle>
          <a:p>
            <a:r>
              <a:rPr lang="en-US" smtClean="0"/>
              <a:t>Click to edit Master title style</a:t>
            </a:r>
            <a:endParaRPr/>
          </a:p>
        </p:txBody>
      </p:sp>
      <p:sp>
        <p:nvSpPr>
          <p:cNvPr id="3" name="Subtitle 2"/>
          <p:cNvSpPr>
            <a:spLocks noGrp="1"/>
          </p:cNvSpPr>
          <p:nvPr>
            <p:ph idx="1" type="subTitle"/>
          </p:nvPr>
        </p:nvSpPr>
        <p:spPr>
          <a:xfrm>
            <a:off x="5365376" y="3998259"/>
            <a:ext cx="3653117" cy="883024"/>
          </a:xfrm>
        </p:spPr>
        <p:txBody>
          <a:bodyPr numCol="1"/>
          <a:lstStyle>
            <a:lvl1pPr algn="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5" name="Footer Placeholder 4"/>
          <p:cNvSpPr>
            <a:spLocks noGrp="1"/>
          </p:cNvSpPr>
          <p:nvPr>
            <p:ph idx="11" sz="quarter" type="ftr"/>
          </p:nvPr>
        </p:nvSpPr>
        <p:spPr>
          <a:xfrm>
            <a:off x="3124200" y="6356350"/>
            <a:ext cx="2895600" cy="365125"/>
          </a:xfrm>
        </p:spPr>
        <p:txBody>
          <a:bodyPr numCol="1"/>
          <a:lstStyle>
            <a:lvl1pPr algn="ctr">
              <a:defRPr/>
            </a:lvl1pPr>
          </a:lstStyle>
          <a:p>
            <a:endParaRPr dirty="0"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algn="t" blurRad="50800" dir="5400000" dist="38100" rotWithShape="0">
              <a:prstClr val="black">
                <a:alpha val="40000"/>
              </a:prstClr>
            </a:outerShdw>
          </a:effectLst>
          <a:scene3d>
            <a:camera prst="orthographicFront"/>
            <a:lightRig dir="t" rig="chilly">
              <a:rot lat="0" lon="0" rev="16800000"/>
            </a:lightRig>
          </a:scene3d>
          <a:sp3d>
            <a:bevelT h="38100" w="12700"/>
          </a:sp3d>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r="2700000" dist="127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a:endParaRPr/>
          </a:p>
        </p:txBody>
      </p:sp>
      <p:sp>
        <p:nvSpPr>
          <p:cNvPr id="18" name="Picture Placeholder 24"/>
          <p:cNvSpPr>
            <a:spLocks noGrp="1"/>
          </p:cNvSpPr>
          <p:nvPr>
            <p:ph idx="13" sz="quarter" type="pic"/>
          </p:nvPr>
        </p:nvSpPr>
        <p:spPr>
          <a:xfrm>
            <a:off x="241232" y="716992"/>
            <a:ext cx="4906459" cy="4852935"/>
          </a:xfrm>
          <a:prstGeom prst="ellipse">
            <a:avLst/>
          </a:prstGeom>
          <a:effectLst>
            <a:innerShdw blurRad="63500" dir="16200000" dist="50800">
              <a:prstClr val="black">
                <a:alpha val="30000"/>
              </a:prstClr>
            </a:innerShdw>
          </a:effectLst>
        </p:spPr>
        <p:txBody>
          <a:bodyPr numCol="1">
            <a:normAutofit/>
          </a:bodyPr>
          <a:lstStyle>
            <a:lvl1pPr algn="r">
              <a:buNone/>
              <a:defRPr sz="1800"/>
            </a:lvl1pPr>
          </a:lstStyle>
          <a:p>
            <a:r>
              <a:rPr dirty="0" lang="en-US" smtClean="0"/>
              <a:t>Click icon to add picture</a:t>
            </a:r>
            <a:endParaRPr dirty="0"/>
          </a:p>
        </p:txBody>
      </p:sp>
    </p:spTree>
  </p:cSld>
  <p:clrMapOvr>
    <a:overrideClrMapping accent1="accent1" accent2="accent2" accent3="accent3" accent4="accent4" accent5="accent5" accent6="accent6" bg1="dk1" bg2="dk2" folHlink="folHlink" hlink="hlink" tx1="lt1" tx2="lt2"/>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numCol="1">
            <a:normAutofit/>
          </a:bodyPr>
          <a:lstStyle>
            <a:lvl1pPr algn="ctr">
              <a:defRPr b="1" baseline="0" cap="none" sz="4800"/>
            </a:lvl1pPr>
          </a:lstStyle>
          <a:p>
            <a:r>
              <a:rPr lang="en-US" smtClean="0"/>
              <a:t>Click to edit Master title style</a:t>
            </a:r>
            <a:endParaRPr/>
          </a:p>
        </p:txBody>
      </p:sp>
      <p:sp>
        <p:nvSpPr>
          <p:cNvPr id="3" name="Text Placeholder 2"/>
          <p:cNvSpPr>
            <a:spLocks noGrp="1"/>
          </p:cNvSpPr>
          <p:nvPr>
            <p:ph idx="1" type="body"/>
          </p:nvPr>
        </p:nvSpPr>
        <p:spPr>
          <a:xfrm>
            <a:off x="457200" y="3529013"/>
            <a:ext cx="8228013" cy="1347787"/>
          </a:xfrm>
        </p:spPr>
        <p:txBody>
          <a:bodyPr anchor="t" anchorCtr="0" numCol="1"/>
          <a:lstStyle>
            <a:lvl1pPr algn="ct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5" name="Footer Placeholder 4"/>
          <p:cNvSpPr>
            <a:spLocks noGrp="1"/>
          </p:cNvSpPr>
          <p:nvPr>
            <p:ph idx="11" sz="quarter" type="ftr"/>
          </p:nvPr>
        </p:nvSpPr>
        <p:spPr/>
        <p:txBody>
          <a:bodyPr numCol="1"/>
          <a:lstStyle/>
          <a:p>
            <a:endParaRPr dirty="0" lang="en-US"/>
          </a:p>
        </p:txBody>
      </p:sp>
      <p:sp>
        <p:nvSpPr>
          <p:cNvPr id="6" name="Slide Number Placeholder 5"/>
          <p:cNvSpPr>
            <a:spLocks noGrp="1"/>
          </p:cNvSpPr>
          <p:nvPr>
            <p:ph idx="12" sz="quarter" type="sldNum"/>
          </p:nvPr>
        </p:nvSpPr>
        <p:spPr/>
        <p:txBody>
          <a:bodyPr numCol="1"/>
          <a:lstStyle/>
          <a:p>
            <a:fld id="{2E26E1B4-C0EF-7C4B-96A9-4DA969145279}" type="slidenum">
              <a:rPr lang="en-US" smtClean="0"/>
              <a:pPr/>
              <a:t>‹#›</a:t>
            </a:fld>
            <a:endParaRPr dirty="0"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accent1="accent1" accent2="accent2" accent3="accent3" accent4="accent4" accent5="accent5" accent6="accent6" bg1="dk1" bg2="dk2" folHlink="folHlink" hlink="hlink" tx1="lt1" tx2="lt2"/>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a:p>
        </p:txBody>
      </p:sp>
      <p:sp>
        <p:nvSpPr>
          <p:cNvPr id="3" name="Content Placeholder 2"/>
          <p:cNvSpPr>
            <a:spLocks noGrp="1"/>
          </p:cNvSpPr>
          <p:nvPr>
            <p:ph idx="1" sz="half"/>
          </p:nvPr>
        </p:nvSpPr>
        <p:spPr>
          <a:xfrm>
            <a:off x="457200" y="2057401"/>
            <a:ext cx="3931920" cy="3980328"/>
          </a:xfrm>
        </p:spPr>
        <p:txBody>
          <a:bodyPr numCol="1">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idx="2" sz="half"/>
          </p:nvPr>
        </p:nvSpPr>
        <p:spPr>
          <a:xfrm>
            <a:off x="4754880" y="2057401"/>
            <a:ext cx="3931920" cy="3980328"/>
          </a:xfrm>
        </p:spPr>
        <p:txBody>
          <a:bodyPr numCol="1">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6" name="Footer Placeholder 5"/>
          <p:cNvSpPr>
            <a:spLocks noGrp="1"/>
          </p:cNvSpPr>
          <p:nvPr>
            <p:ph idx="11" sz="quarter" type="ftr"/>
          </p:nvPr>
        </p:nvSpPr>
        <p:spPr/>
        <p:txBody>
          <a:bodyPr numCol="1"/>
          <a:lstStyle/>
          <a:p>
            <a:endParaRPr dirty="0" lang="en-US"/>
          </a:p>
        </p:txBody>
      </p:sp>
      <p:sp>
        <p:nvSpPr>
          <p:cNvPr id="7" name="Slide Number Placeholder 6"/>
          <p:cNvSpPr>
            <a:spLocks noGrp="1"/>
          </p:cNvSpPr>
          <p:nvPr>
            <p:ph idx="12" sz="quarter" type="sldNum"/>
          </p:nvPr>
        </p:nvSpPr>
        <p:spPr/>
        <p:txBody>
          <a:bodyPr numCol="1"/>
          <a:lstStyle/>
          <a:p>
            <a:fld id="{2E26E1B4-C0EF-7C4B-96A9-4DA969145279}" type="slidenum">
              <a:rPr lang="en-US" smtClean="0"/>
              <a:pPr/>
              <a:t>‹#›</a:t>
            </a:fld>
            <a:endParaRPr dirty="0"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numCol="1"/>
          <a:lstStyle>
            <a:lvl1pPr>
              <a:defRPr/>
            </a:lvl1pPr>
          </a:lstStyle>
          <a:p>
            <a:r>
              <a:rPr lang="en-US" smtClean="0"/>
              <a:t>Click to edit Master title style</a:t>
            </a:r>
            <a:endParaRPr/>
          </a:p>
        </p:txBody>
      </p:sp>
      <p:sp>
        <p:nvSpPr>
          <p:cNvPr id="3" name="Text Placeholder 2"/>
          <p:cNvSpPr>
            <a:spLocks noGrp="1"/>
          </p:cNvSpPr>
          <p:nvPr>
            <p:ph idx="1" type="body"/>
          </p:nvPr>
        </p:nvSpPr>
        <p:spPr>
          <a:xfrm>
            <a:off x="457200" y="1734670"/>
            <a:ext cx="3931920" cy="744071"/>
          </a:xfrm>
        </p:spPr>
        <p:txBody>
          <a:bodyPr anchor="ctr" anchorCtr="0" numCol="1">
            <a:noAutofit/>
          </a:bodyPr>
          <a:lstStyle>
            <a:lvl1pPr algn="ctr" indent="0" marL="0">
              <a:buNone/>
              <a:defRPr b="1" sz="28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4" name="Content Placeholder 3"/>
          <p:cNvSpPr>
            <a:spLocks noGrp="1"/>
          </p:cNvSpPr>
          <p:nvPr>
            <p:ph idx="2" sz="half"/>
          </p:nvPr>
        </p:nvSpPr>
        <p:spPr>
          <a:xfrm>
            <a:off x="457200" y="2514600"/>
            <a:ext cx="3931920" cy="3523129"/>
          </a:xfrm>
        </p:spPr>
        <p:txBody>
          <a:bodyPr numCol="1">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idx="3" sz="quarter" type="body"/>
          </p:nvPr>
        </p:nvSpPr>
        <p:spPr>
          <a:xfrm>
            <a:off x="4754880" y="1734670"/>
            <a:ext cx="3931920" cy="744071"/>
          </a:xfrm>
        </p:spPr>
        <p:txBody>
          <a:bodyPr anchor="ctr" anchorCtr="0" numCol="1">
            <a:noAutofit/>
          </a:bodyPr>
          <a:lstStyle>
            <a:lvl1pPr algn="ctr" indent="0" marL="0">
              <a:buNone/>
              <a:defRPr b="1" sz="28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6" name="Content Placeholder 5"/>
          <p:cNvSpPr>
            <a:spLocks noGrp="1"/>
          </p:cNvSpPr>
          <p:nvPr>
            <p:ph idx="4" sz="quarter"/>
          </p:nvPr>
        </p:nvSpPr>
        <p:spPr>
          <a:xfrm>
            <a:off x="4754880" y="2514600"/>
            <a:ext cx="3931920" cy="3523129"/>
          </a:xfrm>
        </p:spPr>
        <p:txBody>
          <a:bodyPr numCol="1">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8" name="Footer Placeholder 7"/>
          <p:cNvSpPr>
            <a:spLocks noGrp="1"/>
          </p:cNvSpPr>
          <p:nvPr>
            <p:ph idx="11" sz="quarter" type="ftr"/>
          </p:nvPr>
        </p:nvSpPr>
        <p:spPr/>
        <p:txBody>
          <a:bodyPr numCol="1"/>
          <a:lstStyle/>
          <a:p>
            <a:endParaRPr dirty="0" lang="en-US"/>
          </a:p>
        </p:txBody>
      </p:sp>
      <p:sp>
        <p:nvSpPr>
          <p:cNvPr id="9" name="Slide Number Placeholder 8"/>
          <p:cNvSpPr>
            <a:spLocks noGrp="1"/>
          </p:cNvSpPr>
          <p:nvPr>
            <p:ph idx="12" sz="quarter" type="sldNum"/>
          </p:nvPr>
        </p:nvSpPr>
        <p:spPr/>
        <p:txBody>
          <a:bodyPr numCol="1"/>
          <a:lstStyle/>
          <a:p>
            <a:fld id="{2E26E1B4-C0EF-7C4B-96A9-4DA969145279}" type="slidenum">
              <a:rPr lang="en-US" smtClean="0"/>
              <a:pPr/>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a:p>
        </p:txBody>
      </p:sp>
      <p:sp>
        <p:nvSpPr>
          <p:cNvPr id="3" name="Date Placeholder 2"/>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4" name="Footer Placeholder 3"/>
          <p:cNvSpPr>
            <a:spLocks noGrp="1"/>
          </p:cNvSpPr>
          <p:nvPr>
            <p:ph idx="11" sz="quarter" type="ftr"/>
          </p:nvPr>
        </p:nvSpPr>
        <p:spPr/>
        <p:txBody>
          <a:bodyPr numCol="1"/>
          <a:lstStyle/>
          <a:p>
            <a:endParaRPr dirty="0" lang="en-US"/>
          </a:p>
        </p:txBody>
      </p:sp>
      <p:sp>
        <p:nvSpPr>
          <p:cNvPr id="5" name="Slide Number Placeholder 4"/>
          <p:cNvSpPr>
            <a:spLocks noGrp="1"/>
          </p:cNvSpPr>
          <p:nvPr>
            <p:ph idx="12" sz="quarter" type="sldNum"/>
          </p:nvPr>
        </p:nvSpPr>
        <p:spPr/>
        <p:txBody>
          <a:bodyPr numCol="1"/>
          <a:lstStyle/>
          <a:p>
            <a:fld id="{2E26E1B4-C0EF-7C4B-96A9-4DA969145279}" type="slidenum">
              <a:rPr lang="en-US" smtClean="0"/>
              <a:pPr/>
              <a:t>‹#›</a:t>
            </a:fld>
            <a:endParaRPr dirty="0"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3" name="Footer Placeholder 2"/>
          <p:cNvSpPr>
            <a:spLocks noGrp="1"/>
          </p:cNvSpPr>
          <p:nvPr>
            <p:ph idx="11" sz="quarter" type="ftr"/>
          </p:nvPr>
        </p:nvSpPr>
        <p:spPr/>
        <p:txBody>
          <a:bodyPr numCol="1"/>
          <a:lstStyle/>
          <a:p>
            <a:endParaRPr dirty="0" lang="en-US"/>
          </a:p>
        </p:txBody>
      </p:sp>
      <p:sp>
        <p:nvSpPr>
          <p:cNvPr id="4" name="Slide Number Placeholder 3"/>
          <p:cNvSpPr>
            <a:spLocks noGrp="1"/>
          </p:cNvSpPr>
          <p:nvPr>
            <p:ph idx="12" sz="quarter" type="sldNum"/>
          </p:nvPr>
        </p:nvSpPr>
        <p:spPr/>
        <p:txBody>
          <a:bodyPr numCol="1"/>
          <a:lstStyle/>
          <a:p>
            <a:fld id="{2E26E1B4-C0EF-7C4B-96A9-4DA969145279}" type="slidenum">
              <a:rPr lang="en-US" smtClean="0"/>
              <a:pPr/>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numCol="1">
            <a:normAutofit/>
          </a:bodyPr>
          <a:lstStyle>
            <a:lvl1pPr algn="ctr">
              <a:defRPr b="1" sz="3600"/>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numCol="1">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idx="2" sz="half" type="body"/>
          </p:nvPr>
        </p:nvSpPr>
        <p:spPr>
          <a:xfrm>
            <a:off x="457199" y="1905001"/>
            <a:ext cx="3602039" cy="3733800"/>
          </a:xfrm>
        </p:spPr>
        <p:txBody>
          <a:bodyPr numCol="1">
            <a:normAutofit/>
          </a:bodyPr>
          <a:lstStyle>
            <a:lvl1pPr algn="ctr" indent="0" marL="0">
              <a:buNone/>
              <a:defRPr sz="18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C0A11CFA-0B47-AA4B-A52B-0E70FF6D9B82}" type="datetimeFigureOut">
              <a:rPr lang="en-US" smtClean="0"/>
              <a:pPr/>
              <a:t>4/29/2013</a:t>
            </a:fld>
            <a:endParaRPr dirty="0" lang="en-US"/>
          </a:p>
        </p:txBody>
      </p:sp>
      <p:sp>
        <p:nvSpPr>
          <p:cNvPr id="6" name="Footer Placeholder 5"/>
          <p:cNvSpPr>
            <a:spLocks noGrp="1"/>
          </p:cNvSpPr>
          <p:nvPr>
            <p:ph idx="11" sz="quarter" type="ftr"/>
          </p:nvPr>
        </p:nvSpPr>
        <p:spPr/>
        <p:txBody>
          <a:bodyPr numCol="1"/>
          <a:lstStyle/>
          <a:p>
            <a:endParaRPr dirty="0" lang="en-US"/>
          </a:p>
        </p:txBody>
      </p:sp>
      <p:sp>
        <p:nvSpPr>
          <p:cNvPr id="7" name="Slide Number Placeholder 6"/>
          <p:cNvSpPr>
            <a:spLocks noGrp="1"/>
          </p:cNvSpPr>
          <p:nvPr>
            <p:ph idx="12" sz="quarter" type="sldNum"/>
          </p:nvPr>
        </p:nvSpPr>
        <p:spPr/>
        <p:txBody>
          <a:bodyPr numCol="1"/>
          <a:lstStyle/>
          <a:p>
            <a:fld id="{2E26E1B4-C0EF-7C4B-96A9-4DA969145279}" type="slidenum">
              <a:rPr lang="en-US" smtClean="0"/>
              <a:pPr/>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3" Target="../slideLayouts/slideLayout12.xml" Type="http://schemas.openxmlformats.org/officeDocument/2006/relationships/slideLayout"/><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anchor="ctr" bIns="45720" lIns="91440" numCol="1" rIns="91440" rtlCol="0" tIns="45720" vert="horz">
            <a:normAutofit/>
          </a:bodyPr>
          <a:lstStyle/>
          <a:p>
            <a:r>
              <a:rPr lang="en-US" smtClean="0"/>
              <a:t>Click to edit Master title style</a:t>
            </a:r>
            <a:endParaRPr/>
          </a:p>
        </p:txBody>
      </p:sp>
      <p:sp>
        <p:nvSpPr>
          <p:cNvPr id="3" name="Text Placeholder 2"/>
          <p:cNvSpPr>
            <a:spLocks noGrp="1"/>
          </p:cNvSpPr>
          <p:nvPr>
            <p:ph idx="1" type="body"/>
          </p:nvPr>
        </p:nvSpPr>
        <p:spPr>
          <a:xfrm>
            <a:off x="457200" y="2057401"/>
            <a:ext cx="8229600" cy="3962400"/>
          </a:xfrm>
          <a:prstGeom prst="rect">
            <a:avLst/>
          </a:prstGeom>
        </p:spPr>
        <p:txBody>
          <a:bodyPr bIns="45720" lIns="91440" numCol="1" rIns="91440" rtlCol="0" tIns="45720" vert="horz">
            <a:normAutofit/>
          </a:bodyPr>
          <a:lstStyle/>
          <a:p>
            <a:pPr lvl="0"/>
            <a:r>
              <a:rPr dirty="0" lang="en-US" smtClean="0"/>
              <a:t>Click to edit Master text styles</a:t>
            </a:r>
          </a:p>
          <a:p>
            <a:pPr lvl="1"/>
            <a:r>
              <a:rPr dirty="0" lang="en-US" smtClean="0"/>
              <a:t>Second level</a:t>
            </a:r>
          </a:p>
          <a:p>
            <a:pPr lvl="2"/>
            <a:r>
              <a:rPr dirty="0" lang="en-US" smtClean="0"/>
              <a:t>Third level</a:t>
            </a:r>
          </a:p>
          <a:p>
            <a:pPr lvl="3"/>
            <a:r>
              <a:rPr dirty="0" lang="en-US" smtClean="0"/>
              <a:t>Fourth level</a:t>
            </a:r>
          </a:p>
          <a:p>
            <a:pPr lvl="4"/>
            <a:r>
              <a:rPr dirty="0" lang="en-US" smtClean="0"/>
              <a:t>Fifth level</a:t>
            </a:r>
            <a:endParaRPr dirty="0"/>
          </a:p>
        </p:txBody>
      </p:sp>
      <p:sp>
        <p:nvSpPr>
          <p:cNvPr id="4" name="Date Placeholder 3"/>
          <p:cNvSpPr>
            <a:spLocks noGrp="1"/>
          </p:cNvSpPr>
          <p:nvPr>
            <p:ph idx="2" sz="half" type="dt"/>
          </p:nvPr>
        </p:nvSpPr>
        <p:spPr>
          <a:xfrm>
            <a:off x="6571129" y="6356350"/>
            <a:ext cx="2133600" cy="365125"/>
          </a:xfrm>
          <a:prstGeom prst="rect">
            <a:avLst/>
          </a:prstGeom>
        </p:spPr>
        <p:txBody>
          <a:bodyPr anchor="ctr" bIns="45720" lIns="91440" numCol="1" rIns="91440" rtlCol="0" tIns="45720" vert="horz"/>
          <a:lstStyle>
            <a:lvl1pPr algn="r">
              <a:defRPr sz="1200">
                <a:solidFill>
                  <a:schemeClr val="tx1">
                    <a:tint val="75000"/>
                  </a:schemeClr>
                </a:solidFill>
              </a:defRPr>
            </a:lvl1pPr>
          </a:lstStyle>
          <a:p>
            <a:fld id="{C0A11CFA-0B47-AA4B-A52B-0E70FF6D9B82}" type="datetimeFigureOut">
              <a:rPr lang="en-US" smtClean="0"/>
              <a:pPr/>
              <a:t>4/29/2013</a:t>
            </a:fld>
            <a:endParaRPr dirty="0" lang="en-US"/>
          </a:p>
        </p:txBody>
      </p:sp>
      <p:sp>
        <p:nvSpPr>
          <p:cNvPr id="5" name="Footer Placeholder 4"/>
          <p:cNvSpPr>
            <a:spLocks noGrp="1"/>
          </p:cNvSpPr>
          <p:nvPr>
            <p:ph idx="3" sz="quarter" type="ftr"/>
          </p:nvPr>
        </p:nvSpPr>
        <p:spPr>
          <a:xfrm>
            <a:off x="457200" y="6356350"/>
            <a:ext cx="2895600" cy="365125"/>
          </a:xfrm>
          <a:prstGeom prst="rect">
            <a:avLst/>
          </a:prstGeom>
        </p:spPr>
        <p:txBody>
          <a:bodyPr anchor="ctr" bIns="45720" lIns="91440" numCol="1" rIns="91440" rtlCol="0" tIns="45720" vert="horz"/>
          <a:lstStyle>
            <a:lvl1pPr algn="l">
              <a:defRPr sz="1200">
                <a:solidFill>
                  <a:schemeClr val="tx1">
                    <a:tint val="75000"/>
                  </a:schemeClr>
                </a:solidFill>
              </a:defRPr>
            </a:lvl1pPr>
          </a:lstStyle>
          <a:p>
            <a:endParaRPr dirty="0" lang="en-US"/>
          </a:p>
        </p:txBody>
      </p:sp>
      <p:sp>
        <p:nvSpPr>
          <p:cNvPr id="6" name="Slide Number Placeholder 5"/>
          <p:cNvSpPr>
            <a:spLocks noGrp="1"/>
          </p:cNvSpPr>
          <p:nvPr>
            <p:ph idx="4" sz="quarter" type="sldNum"/>
          </p:nvPr>
        </p:nvSpPr>
        <p:spPr>
          <a:xfrm>
            <a:off x="4267200" y="6356350"/>
            <a:ext cx="609600" cy="365125"/>
          </a:xfrm>
          <a:prstGeom prst="rect">
            <a:avLst/>
          </a:prstGeom>
        </p:spPr>
        <p:txBody>
          <a:bodyPr anchor="ctr" bIns="45720" lIns="91440" numCol="1" rIns="91440" rtlCol="0" tIns="45720" vert="horz"/>
          <a:lstStyle>
            <a:lvl1pPr algn="ctr">
              <a:defRPr sz="1200">
                <a:solidFill>
                  <a:schemeClr val="tx1">
                    <a:tint val="75000"/>
                  </a:schemeClr>
                </a:solidFill>
              </a:defRPr>
            </a:lvl1pPr>
          </a:lstStyle>
          <a:p>
            <a:fld id="{2E26E1B4-C0EF-7C4B-96A9-4DA969145279}" type="slidenum">
              <a:rPr lang="en-US" smtClean="0"/>
              <a:pPr/>
              <a:t>‹#›</a:t>
            </a:fld>
            <a:endParaRPr dirty="0" lang="en-US"/>
          </a:p>
        </p:txBody>
      </p:sp>
    </p:spTree>
  </p:cSld>
  <p:clrMap accent1="accent1" accent2="accent2" accent3="accent3" accent4="accent4" accent5="accent5" accent6="accent6" bg1="dk1" bg2="dk2" folHlink="folHlink" hlink="hlink" tx1="lt1" tx2="lt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0"/>
                                          </p:stCondLst>
                                        </p:cTn>
                                        <p:tgtEl>
                                          <p:spTgt spid="3">
                                            <p:txEl>
                                              <p:pRg end="1" st="1"/>
                                            </p:txEl>
                                          </p:spTgt>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0"/>
                                          </p:stCondLst>
                                        </p:cTn>
                                        <p:tgtEl>
                                          <p:spTgt spid="3">
                                            <p:txEl>
                                              <p:pRg end="2" st="2"/>
                                            </p:txEl>
                                          </p:spTgt>
                                        </p:tgtEl>
                                        <p:attrNameLst>
                                          <p:attrName>style.visibility</p:attrName>
                                        </p:attrNameLst>
                                      </p:cBhvr>
                                      <p:to>
                                        <p:strVal val="visible"/>
                                      </p:to>
                                    </p:set>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1" presetSubtype="0">
                                  <p:stCondLst>
                                    <p:cond delay="0"/>
                                  </p:stCondLst>
                                  <p:childTnLst>
                                    <p:set>
                                      <p:cBhvr>
                                        <p:cTn dur="1" fill="hold" id="18">
                                          <p:stCondLst>
                                            <p:cond delay="0"/>
                                          </p:stCondLst>
                                        </p:cTn>
                                        <p:tgtEl>
                                          <p:spTgt spid="3">
                                            <p:txEl>
                                              <p:pRg end="3" st="3"/>
                                            </p:txEl>
                                          </p:spTgt>
                                        </p:tgtEl>
                                        <p:attrNameLst>
                                          <p:attrName>style.visibility</p:attrName>
                                        </p:attrNameLst>
                                      </p:cBhvr>
                                      <p:to>
                                        <p:strVal val="visible"/>
                                      </p:to>
                                    </p:set>
                                  </p:childTnLst>
                                </p:cTn>
                              </p:par>
                              <p:par>
                                <p:cTn fill="hold" grpId="0" id="19" nodeType="withEffect" presetClass="entr" presetID="1" presetSubtype="0">
                                  <p:stCondLst>
                                    <p:cond delay="0"/>
                                  </p:stCondLst>
                                  <p:childTnLst>
                                    <p:set>
                                      <p:cBhvr>
                                        <p:cTn dur="1" fill="hold" id="20">
                                          <p:stCondLst>
                                            <p:cond delay="0"/>
                                          </p:stCondLst>
                                        </p:cTn>
                                        <p:tgtEl>
                                          <p:spTgt spid="3">
                                            <p:txEl>
                                              <p:pRg end="4" st="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p:tmplLst>
          <p:tmpl lvl="1">
            <p:tnLst>
              <p:par>
                <p:cTn fill="hold" nodeType="clickEffect" presetClass="entr" presetID="1" presetSubtype="0">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fill="hold" nodeType="clickEffect" presetClass="entr" presetID="1" presetSubtype="0">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fill="hold" nodeType="clickEffect" presetClass="entr" presetID="1" presetSubtype="0">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fill="hold" nodeType="clickEffect" presetClass="entr" presetID="1" presetSubtype="0">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fill="hold" nodeType="withEffect" presetClass="entr" presetID="1" presetSubtype="0">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defTabSz="914400" eaLnBrk="1" hangingPunct="1" latinLnBrk="0" rtl="0">
        <a:spcBef>
          <a:spcPct val="0"/>
        </a:spcBef>
        <a:buNone/>
        <a:defRPr b="1" kern="1200" sz="4800">
          <a:solidFill>
            <a:schemeClr val="tx1"/>
          </a:solidFill>
          <a:effectLst>
            <a:outerShdw algn="tl" blurRad="50800" dir="2700000" dist="50800" rotWithShape="0">
              <a:schemeClr val="bg1">
                <a:alpha val="30000"/>
              </a:schemeClr>
            </a:outerShdw>
          </a:effectLst>
          <a:latin typeface="+mj-lt"/>
          <a:ea typeface="+mj-ea"/>
          <a:cs typeface="+mj-cs"/>
        </a:defRPr>
      </a:lvl1pPr>
    </p:titleStyle>
    <p:bodyStyle>
      <a:lvl1pPr algn="l" defTabSz="914400" eaLnBrk="1" hangingPunct="1" indent="-342900" latinLnBrk="0" marL="342900" rtl="0">
        <a:spcBef>
          <a:spcPct val="20000"/>
        </a:spcBef>
        <a:buClr>
          <a:schemeClr val="accent1"/>
        </a:buClr>
        <a:buSzPct val="90000"/>
        <a:buFont charset="2" pitchFamily="2" typeface="Wingdings"/>
        <a:buChar char=""/>
        <a:defRPr b="1" kern="1200" sz="2400">
          <a:solidFill>
            <a:schemeClr val="tx1"/>
          </a:solidFill>
          <a:effectLst>
            <a:outerShdw algn="tl" blurRad="50800" dir="2700000" dist="50800" rotWithShape="0">
              <a:schemeClr val="bg1">
                <a:alpha val="30000"/>
              </a:schemeClr>
            </a:outerShdw>
          </a:effectLst>
          <a:latin typeface="+mn-lt"/>
          <a:ea typeface="+mn-ea"/>
          <a:cs typeface="+mn-cs"/>
        </a:defRPr>
      </a:lvl1pPr>
      <a:lvl2pPr algn="l" defTabSz="914400" eaLnBrk="1" hangingPunct="1" indent="-336550" latinLnBrk="0" marL="685800" rtl="0">
        <a:spcBef>
          <a:spcPct val="20000"/>
        </a:spcBef>
        <a:buClr>
          <a:schemeClr val="accent2"/>
        </a:buClr>
        <a:buSzPct val="90000"/>
        <a:buFont charset="2" pitchFamily="2" typeface="Wingdings"/>
        <a:buChar char=""/>
        <a:defRPr b="1" kern="1200" sz="2200">
          <a:solidFill>
            <a:schemeClr val="tx1"/>
          </a:solidFill>
          <a:effectLst>
            <a:outerShdw algn="tl" blurRad="50800" dir="2700000" dist="50800" rotWithShape="0">
              <a:schemeClr val="bg1">
                <a:alpha val="30000"/>
              </a:schemeClr>
            </a:outerShdw>
          </a:effectLst>
          <a:latin typeface="+mn-lt"/>
          <a:ea typeface="+mn-ea"/>
          <a:cs typeface="+mn-cs"/>
        </a:defRPr>
      </a:lvl2pPr>
      <a:lvl3pPr algn="l" defTabSz="914400" eaLnBrk="1" hangingPunct="1" indent="-349250" latinLnBrk="0" marL="1035050" rtl="0">
        <a:spcBef>
          <a:spcPct val="20000"/>
        </a:spcBef>
        <a:buClr>
          <a:schemeClr val="accent1"/>
        </a:buClr>
        <a:buSzPct val="90000"/>
        <a:buFont charset="2" pitchFamily="2" typeface="Wingdings"/>
        <a:buChar char=""/>
        <a:defRPr b="1" kern="1200" sz="2000">
          <a:solidFill>
            <a:schemeClr val="tx1"/>
          </a:solidFill>
          <a:effectLst>
            <a:outerShdw algn="tl" blurRad="50800" dir="2700000" dist="50800" rotWithShape="0">
              <a:schemeClr val="bg1">
                <a:alpha val="30000"/>
              </a:schemeClr>
            </a:outerShdw>
          </a:effectLst>
          <a:latin typeface="+mn-lt"/>
          <a:ea typeface="+mn-ea"/>
          <a:cs typeface="+mn-cs"/>
        </a:defRPr>
      </a:lvl3pPr>
      <a:lvl4pPr algn="l" defTabSz="914400" eaLnBrk="1" hangingPunct="1" indent="-336550" latinLnBrk="0" marL="1371600" rtl="0">
        <a:spcBef>
          <a:spcPct val="20000"/>
        </a:spcBef>
        <a:buClr>
          <a:schemeClr val="accent2"/>
        </a:buClr>
        <a:buSzPct val="90000"/>
        <a:buFont charset="2" pitchFamily="2" typeface="Wingdings"/>
        <a:buChar char=""/>
        <a:defRPr b="1" kern="1200" sz="1800">
          <a:solidFill>
            <a:schemeClr val="tx1"/>
          </a:solidFill>
          <a:effectLst>
            <a:outerShdw algn="tl" blurRad="50800" dir="2700000" dist="50800" rotWithShape="0">
              <a:schemeClr val="bg1">
                <a:alpha val="30000"/>
              </a:schemeClr>
            </a:outerShdw>
          </a:effectLst>
          <a:latin typeface="+mn-lt"/>
          <a:ea typeface="+mn-ea"/>
          <a:cs typeface="+mn-cs"/>
        </a:defRPr>
      </a:lvl4pPr>
      <a:lvl5pPr algn="l" defTabSz="914400" eaLnBrk="1" hangingPunct="1" indent="-349250" latinLnBrk="0" marL="1720850" rtl="0">
        <a:spcBef>
          <a:spcPct val="20000"/>
        </a:spcBef>
        <a:buClr>
          <a:schemeClr val="accent1"/>
        </a:buClr>
        <a:buSzPct val="90000"/>
        <a:buFont charset="2" pitchFamily="2" typeface="Wingdings"/>
        <a:buChar char=""/>
        <a:defRPr b="1" kern="1200" sz="1800">
          <a:solidFill>
            <a:schemeClr val="tx1"/>
          </a:solidFill>
          <a:effectLst>
            <a:outerShdw algn="tl" blurRad="50800" dir="2700000" dist="50800" rotWithShape="0">
              <a:schemeClr val="bg1">
                <a:alpha val="30000"/>
              </a:schemeClr>
            </a:outerShdw>
          </a:effectLst>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p:bodyStyle>
    <p:otherStyle>
      <a:defPPr>
        <a:defRP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1.xml.rels><?xml version="1.0" encoding="UTF-8" standalone="yes"?><Relationships xmlns="http://schemas.openxmlformats.org/package/2006/relationships"><Relationship Id="rId1" Target="../slideLayouts/slideLayout3.xml" Type="http://schemas.openxmlformats.org/officeDocument/2006/relationships/slideLayout"/></Relationships>
</file>

<file path=ppt/slides/_rels/slide10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0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1" Target="../slideLayouts/slideLayout4.xml" Type="http://schemas.openxmlformats.org/officeDocument/2006/relationships/slideLayout"/></Relationships>
</file>

<file path=ppt/slides/_rels/slide11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8.xml.rels><?xml version="1.0" encoding="UTF-8" standalone="yes"?><Relationships xmlns="http://schemas.openxmlformats.org/package/2006/relationships"><Relationship Id="rId1" Target="../slideLayouts/slideLayout3.xml" Type="http://schemas.openxmlformats.org/officeDocument/2006/relationships/slideLayout"/></Relationships>
</file>

<file path=ppt/slides/_rels/slide11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3.xml.rels><?xml version="1.0" encoding="UTF-8" standalone="yes"?><Relationships xmlns="http://schemas.openxmlformats.org/package/2006/relationships"><Relationship Id="rId1" Target="../slideLayouts/slideLayout4.xml" Type="http://schemas.openxmlformats.org/officeDocument/2006/relationships/slideLayout"/></Relationships>
</file>

<file path=ppt/slides/_rels/slide12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3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1" Target="../slideLayouts/slideLayout3.xml" Type="http://schemas.openxmlformats.org/officeDocument/2006/relationships/slideLayout"/></Relationships>
</file>

<file path=ppt/slides/_rels/slide2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<Relationships xmlns="http://schemas.openxmlformats.org/package/2006/relationships"><Relationship Id="rId1" Target="../slideLayouts/slideLayout3.xml" Type="http://schemas.openxmlformats.org/officeDocument/2006/relationships/slideLayout"/></Relationships>
</file>

<file path=ppt/slides/_rels/slide2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yes"?><Relationships xmlns="http://schemas.openxmlformats.org/package/2006/relationships"><Relationship Id="rId2" Target="../notesSlides/notesSlide1.xml" Type="http://schemas.openxmlformats.org/officeDocument/2006/relationships/notesSlide"/><Relationship Id="rId1" Target="../slideLayouts/slideLayout2.xml" Type="http://schemas.openxmlformats.org/officeDocument/2006/relationships/slideLayout"/></Relationships>
</file>

<file path=ppt/slides/_rels/slide3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yes"?><Relationships xmlns="http://schemas.openxmlformats.org/package/2006/relationships"><Relationship Id="rId1" Target="../slideLayouts/slideLayout3.xml" Type="http://schemas.openxmlformats.org/officeDocument/2006/relationships/slideLayout"/></Relationships>
</file>

<file path=ppt/slides/_rels/slide6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6.xml.rels><?xml version="1.0" encoding="UTF-8" standalone="yes"?><Relationships xmlns="http://schemas.openxmlformats.org/package/2006/relationships"><Relationship Id="rId1" Target="../slideLayouts/slideLayout3.xml" Type="http://schemas.openxmlformats.org/officeDocument/2006/relationships/slideLayout"/></Relationships>
</file>

<file path=ppt/slides/_rels/slide8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503" y="981260"/>
            <a:ext cx="3570117" cy="2332442"/>
          </a:xfrm>
        </p:spPr>
        <p:txBody>
          <a:bodyPr anchor="ctr" numCol="1">
            <a:normAutofit fontScale="90000"/>
          </a:bodyPr>
          <a:lstStyle/>
          <a:p>
            <a:pPr algn="ctr"/>
            <a:r>
              <a:rPr dirty="0" lang="en-US" smtClean="0">
                <a:latin charset="0" pitchFamily="34" typeface="Berlin Sans FB Demi"/>
              </a:rPr>
              <a:t>Concepts in Comparative </a:t>
            </a:r>
            <a:br>
              <a:rPr dirty="0" lang="en-US" smtClean="0">
                <a:latin charset="0" pitchFamily="34" typeface="Berlin Sans FB Demi"/>
              </a:rPr>
            </a:br>
            <a:r>
              <a:rPr dirty="0" lang="en-US" smtClean="0">
                <a:latin charset="0" pitchFamily="34" typeface="Berlin Sans FB Demi"/>
              </a:rPr>
              <a:t>Politics</a:t>
            </a:r>
            <a:endParaRPr dirty="0" lang="en-US">
              <a:latin charset="0" pitchFamily="34" typeface="Berlin Sans FB Demi"/>
            </a:endParaRPr>
          </a:p>
        </p:txBody>
      </p:sp>
      <p:sp>
        <p:nvSpPr>
          <p:cNvPr id="3" name="Subtitle 2"/>
          <p:cNvSpPr>
            <a:spLocks noGrp="1"/>
          </p:cNvSpPr>
          <p:nvPr>
            <p:ph idx="1" type="subTitle"/>
          </p:nvPr>
        </p:nvSpPr>
        <p:spPr>
          <a:xfrm>
            <a:off x="2455164" y="5160192"/>
            <a:ext cx="6003036" cy="809281"/>
          </a:xfrm>
        </p:spPr>
        <p:txBody>
          <a:bodyPr numCol="1">
            <a:noAutofit/>
          </a:bodyPr>
          <a:lstStyle/>
          <a:p>
            <a:pPr algn="ctr"/>
            <a:r>
              <a:rPr b="0" dirty="0" lang="en-US" smtClean="0" sz="4800">
                <a:latin charset="0" pitchFamily="34" typeface="Berlin Sans FB Demi"/>
              </a:rPr>
              <a:t>2015 Review!</a:t>
            </a:r>
            <a:endParaRPr b="0" dirty="0" lang="en-US" sz="4800">
              <a:latin charset="0" pitchFamily="34" typeface="Berlin Sans FB Demi"/>
            </a:endParaRPr>
          </a:p>
        </p:txBody>
      </p:sp>
      <p:sp>
        <p:nvSpPr>
          <p:cNvPr id="4" name="TextBox 3"/>
          <p:cNvSpPr txBox="1"/>
          <p:nvPr/>
        </p:nvSpPr>
        <p:spPr>
          <a:xfrm>
            <a:off x="1861631" y="4790860"/>
            <a:ext cx="184666" cy="369332"/>
          </a:xfrm>
          <a:prstGeom prst="rect">
            <a:avLst/>
          </a:prstGeom>
          <a:noFill/>
        </p:spPr>
        <p:txBody>
          <a:bodyPr numCol="1" rtlCol="0" wrap="none">
            <a:spAutoFit/>
          </a:bodyPr>
          <a:lstStyle/>
          <a:p>
            <a:endParaRPr lang="en-US"/>
          </a:p>
        </p:txBody>
      </p:sp>
    </p:spTree>
  </p:cSld>
  <p:clrMapOvr>
    <a:masterClrMapping/>
  </p:clrMapOvr>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7200"/>
              <a:t>Regime</a:t>
            </a:r>
            <a:endParaRPr dirty="0" lang="en-US"/>
          </a:p>
        </p:txBody>
      </p:sp>
      <p:sp>
        <p:nvSpPr>
          <p:cNvPr id="3" name="Content Placeholder 2"/>
          <p:cNvSpPr>
            <a:spLocks noGrp="1"/>
          </p:cNvSpPr>
          <p:nvPr>
            <p:ph idx="1"/>
          </p:nvPr>
        </p:nvSpPr>
        <p:spPr/>
        <p:txBody>
          <a:bodyPr numCol="1">
            <a:noAutofit/>
          </a:bodyPr>
          <a:lstStyle/>
          <a:p>
            <a:r>
              <a:rPr dirty="0" lang="en-US" smtClean="0" sz="3600">
                <a:solidFill>
                  <a:srgbClr val="FFC000"/>
                </a:solidFill>
              </a:rPr>
              <a:t>A political system with a specific pattern of relationship between the state, society, markets, and the world at </a:t>
            </a:r>
            <a:r>
              <a:rPr dirty="0" lang="en-US" smtClean="0" sz="3600">
                <a:solidFill>
                  <a:srgbClr val="FFC000"/>
                </a:solidFill>
              </a:rPr>
              <a:t>large</a:t>
            </a:r>
            <a:endParaRPr dirty="0" lang="en-US" smtClean="0" sz="3600">
              <a:solidFill>
                <a:srgbClr val="FFC000"/>
              </a:solidFill>
            </a:endParaRPr>
          </a:p>
          <a:p>
            <a:r>
              <a:rPr dirty="0" lang="en-US" smtClean="0" sz="3600">
                <a:solidFill>
                  <a:srgbClr val="FFC000"/>
                </a:solidFill>
              </a:rPr>
              <a:t>A pattern of organization for a government (often described in a constitution or supreme law)</a:t>
            </a:r>
            <a:endParaRPr dirty="0" lang="en-US" sz="3600">
              <a:solidFill>
                <a:srgbClr val="FFC000"/>
              </a:solidFill>
            </a:endParaRPr>
          </a:p>
        </p:txBody>
      </p:sp>
    </p:spTree>
    <p:extLst>
      <p:ext uri="{BB962C8B-B14F-4D97-AF65-F5344CB8AC3E}">
        <p14:creationId xmlns:p14="http://schemas.microsoft.com/office/powerpoint/2010/main" val="203884289"/>
      </p:ext>
    </p:extLst>
  </p:cSld>
  <p:clrMapOvr>
    <a:masterClrMapping/>
  </p:clrMapOvr>
  <p:timing>
    <p:tnLst>
      <p:par>
        <p:cTn dur="indefinite" id="1" nodeType="tmRoot" restart="never"/>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Post Materialist Values</a:t>
            </a:r>
            <a:endParaRPr dirty="0" lang="en-US" sz="6000"/>
          </a:p>
        </p:txBody>
      </p:sp>
      <p:sp>
        <p:nvSpPr>
          <p:cNvPr id="3" name="Content Placeholder 2"/>
          <p:cNvSpPr>
            <a:spLocks noGrp="1"/>
          </p:cNvSpPr>
          <p:nvPr>
            <p:ph idx="1"/>
          </p:nvPr>
        </p:nvSpPr>
        <p:spPr/>
        <p:txBody>
          <a:bodyPr numCol="1">
            <a:normAutofit fontScale="92500" lnSpcReduction="20000"/>
          </a:bodyPr>
          <a:lstStyle/>
          <a:p>
            <a:r>
              <a:rPr dirty="0" lang="en-US" smtClean="0" sz="3200">
                <a:solidFill>
                  <a:srgbClr val="FFB91D"/>
                </a:solidFill>
              </a:rPr>
              <a:t>Beliefs in the importance of policy goals beyond one’s immediate self-interest, as well as one’s prosperity and security		</a:t>
            </a:r>
            <a:endParaRPr dirty="0" lang="en-US" sz="3200">
              <a:solidFill>
                <a:srgbClr val="FFB91D"/>
              </a:solidFill>
            </a:endParaRPr>
          </a:p>
          <a:p>
            <a:r>
              <a:rPr dirty="0" lang="en-US" smtClean="0" sz="3200"/>
              <a:t>Examples:  Environmentalism and cultural diversity</a:t>
            </a:r>
          </a:p>
          <a:p>
            <a:r>
              <a:rPr dirty="0" lang="en-US" smtClean="0" sz="2600"/>
              <a:t>Citizens in industrialized democracies are more likely to have “higher order” concerns, such as improving education and the environment</a:t>
            </a:r>
          </a:p>
          <a:p>
            <a:r>
              <a:rPr dirty="0" lang="en-US" smtClean="0" sz="2600"/>
              <a:t>Another major trend in political culture</a:t>
            </a:r>
          </a:p>
          <a:p>
            <a:endParaRPr dirty="0" lang="en-US" sz="3200"/>
          </a:p>
        </p:txBody>
      </p:sp>
    </p:spTree>
    <p:extLst>
      <p:ext uri="{BB962C8B-B14F-4D97-AF65-F5344CB8AC3E}">
        <p14:creationId xmlns:p14="http://schemas.microsoft.com/office/powerpoint/2010/main" val="3823288288"/>
      </p:ext>
    </p:extLst>
  </p:cSld>
  <p:clrMapOvr>
    <a:masterClrMapping/>
  </p:clrMapOvr>
  <p:timing>
    <p:tnLst>
      <p:par>
        <p:cTn dur="indefinite" id="1" nodeType="tmRoot" restart="never"/>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numCol="1">
            <a:normAutofit/>
          </a:bodyPr>
          <a:lstStyle/>
          <a:p>
            <a:pPr algn="ctr"/>
            <a:r>
              <a:rPr dirty="0" lang="en-US" smtClean="0" sz="6000">
                <a:latin charset="0" pitchFamily="34" typeface="Berlin Sans FB Demi"/>
              </a:rPr>
              <a:t>Political &amp; Economic Change</a:t>
            </a:r>
            <a:endParaRPr dirty="0" lang="en-US" sz="6000">
              <a:latin charset="0" pitchFamily="34" typeface="Berlin Sans FB Demi"/>
            </a:endParaRPr>
          </a:p>
        </p:txBody>
      </p:sp>
      <p:sp>
        <p:nvSpPr>
          <p:cNvPr id="3" name="Subtitle 2"/>
          <p:cNvSpPr>
            <a:spLocks noGrp="1"/>
          </p:cNvSpPr>
          <p:nvPr>
            <p:ph idx="1" type="subTitle"/>
          </p:nvPr>
        </p:nvSpPr>
        <p:spPr>
          <a:xfrm>
            <a:off x="5365376" y="5160192"/>
            <a:ext cx="3653117" cy="883024"/>
          </a:xfrm>
        </p:spPr>
        <p:txBody>
          <a:bodyPr numCol="1">
            <a:noAutofit/>
          </a:bodyPr>
          <a:lstStyle/>
          <a:p>
            <a:pPr algn="ctr"/>
            <a:r>
              <a:rPr b="0" dirty="0" lang="en-US" smtClean="0" sz="4800">
                <a:latin charset="0" pitchFamily="34" typeface="Berlin Sans FB Demi"/>
              </a:rPr>
              <a:t>Key Concepts</a:t>
            </a:r>
            <a:endParaRPr b="0" dirty="0" lang="en-US" sz="4800">
              <a:latin charset="0" pitchFamily="34" typeface="Berlin Sans FB Demi"/>
            </a:endParaRPr>
          </a:p>
        </p:txBody>
      </p:sp>
      <p:sp>
        <p:nvSpPr>
          <p:cNvPr id="4" name="TextBox 3"/>
          <p:cNvSpPr txBox="1"/>
          <p:nvPr/>
        </p:nvSpPr>
        <p:spPr>
          <a:xfrm>
            <a:off x="1861631" y="4790860"/>
            <a:ext cx="184666" cy="369332"/>
          </a:xfrm>
          <a:prstGeom prst="rect">
            <a:avLst/>
          </a:prstGeom>
          <a:noFill/>
        </p:spPr>
        <p:txBody>
          <a:bodyPr numCol="1" rtlCol="0" wrap="none">
            <a:spAutoFit/>
          </a:bodyPr>
          <a:lstStyle/>
          <a:p>
            <a:endParaRPr lang="en-US"/>
          </a:p>
        </p:txBody>
      </p:sp>
    </p:spTree>
    <p:extLst>
      <p:ext uri="{BB962C8B-B14F-4D97-AF65-F5344CB8AC3E}">
        <p14:creationId xmlns:p14="http://schemas.microsoft.com/office/powerpoint/2010/main" val="2180724309"/>
      </p:ext>
    </p:extLst>
  </p:cSld>
  <p:clrMapOvr>
    <a:masterClrMapping/>
  </p:clrMapOvr>
  <p:timing>
    <p:tnLst>
      <p:par>
        <p:cTn dur="indefinite" id="1" nodeType="tmRoot" restart="never"/>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Reform</a:t>
            </a:r>
            <a:endParaRPr dirty="0" lang="en-US"/>
          </a:p>
        </p:txBody>
      </p:sp>
      <p:sp>
        <p:nvSpPr>
          <p:cNvPr id="3" name="Content Placeholder 2"/>
          <p:cNvSpPr>
            <a:spLocks noGrp="1"/>
          </p:cNvSpPr>
          <p:nvPr>
            <p:ph idx="1"/>
          </p:nvPr>
        </p:nvSpPr>
        <p:spPr/>
        <p:txBody>
          <a:bodyPr numCol="1">
            <a:normAutofit fontScale="92500" lnSpcReduction="10000"/>
          </a:bodyPr>
          <a:lstStyle/>
          <a:p>
            <a:r>
              <a:rPr dirty="0" lang="en-US" smtClean="0" sz="4400">
                <a:solidFill>
                  <a:srgbClr val="FFC000"/>
                </a:solidFill>
              </a:rPr>
              <a:t>Method of changing some of the methods that political/economic leaders use to reach goals that society generally accepts</a:t>
            </a:r>
          </a:p>
          <a:p>
            <a:r>
              <a:rPr dirty="0" lang="en-US" smtClean="0" sz="4400"/>
              <a:t>Does </a:t>
            </a:r>
            <a:r>
              <a:rPr dirty="0" lang="en-US" smtClean="0" sz="4400" u="sng"/>
              <a:t>not</a:t>
            </a:r>
            <a:r>
              <a:rPr dirty="0" lang="en-US" smtClean="0" sz="4400"/>
              <a:t> advocate overthrowing basic institutions</a:t>
            </a:r>
            <a:endParaRPr dirty="0" lang="en-US" sz="4400"/>
          </a:p>
        </p:txBody>
      </p:sp>
    </p:spTree>
    <p:extLst>
      <p:ext uri="{BB962C8B-B14F-4D97-AF65-F5344CB8AC3E}">
        <p14:creationId xmlns:p14="http://schemas.microsoft.com/office/powerpoint/2010/main" val="4138930269"/>
      </p:ext>
    </p:extLst>
  </p:cSld>
  <p:clrMapOvr>
    <a:masterClrMapping/>
  </p:clrMapOvr>
  <p:timing>
    <p:tnLst>
      <p:par>
        <p:cTn dur="indefinite" id="1" nodeType="tmRoot" restart="never"/>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Revolution</a:t>
            </a:r>
            <a:endParaRPr dirty="0" lang="en-US"/>
          </a:p>
        </p:txBody>
      </p:sp>
      <p:sp>
        <p:nvSpPr>
          <p:cNvPr id="3" name="Content Placeholder 2"/>
          <p:cNvSpPr>
            <a:spLocks noGrp="1"/>
          </p:cNvSpPr>
          <p:nvPr>
            <p:ph idx="1"/>
          </p:nvPr>
        </p:nvSpPr>
        <p:spPr/>
        <p:txBody>
          <a:bodyPr numCol="1">
            <a:normAutofit fontScale="85000" lnSpcReduction="10000"/>
          </a:bodyPr>
          <a:lstStyle/>
          <a:p>
            <a:r>
              <a:rPr dirty="0" lang="en-US" sz="4400">
                <a:solidFill>
                  <a:srgbClr val="FFC000"/>
                </a:solidFill>
              </a:rPr>
              <a:t>A process by which a political regime is overthrown and replaced because of a broad popular support and participation in the </a:t>
            </a:r>
            <a:r>
              <a:rPr dirty="0" lang="en-US" smtClean="0" sz="4400">
                <a:solidFill>
                  <a:srgbClr val="FFC000"/>
                </a:solidFill>
              </a:rPr>
              <a:t>process</a:t>
            </a:r>
          </a:p>
          <a:p>
            <a:r>
              <a:rPr dirty="0" lang="en-US" smtClean="0" sz="4400">
                <a:solidFill>
                  <a:srgbClr val="FFC000"/>
                </a:solidFill>
              </a:rPr>
              <a:t>A </a:t>
            </a:r>
            <a:r>
              <a:rPr dirty="0" lang="en-US" sz="4400">
                <a:solidFill>
                  <a:srgbClr val="FFC000"/>
                </a:solidFill>
              </a:rPr>
              <a:t>forcible overthrow of a government or social order for a new </a:t>
            </a:r>
            <a:r>
              <a:rPr dirty="0" lang="en-US" smtClean="0" sz="4400">
                <a:solidFill>
                  <a:srgbClr val="FFC000"/>
                </a:solidFill>
              </a:rPr>
              <a:t>system</a:t>
            </a:r>
            <a:endParaRPr dirty="0" lang="en-US" sz="4400">
              <a:solidFill>
                <a:srgbClr val="FFC000"/>
              </a:solidFill>
            </a:endParaRPr>
          </a:p>
        </p:txBody>
      </p:sp>
    </p:spTree>
    <p:extLst>
      <p:ext uri="{BB962C8B-B14F-4D97-AF65-F5344CB8AC3E}">
        <p14:creationId xmlns:p14="http://schemas.microsoft.com/office/powerpoint/2010/main" val="3270000083"/>
      </p:ext>
    </p:extLst>
  </p:cSld>
  <p:clrMapOvr>
    <a:masterClrMapping/>
  </p:clrMapOvr>
  <p:timing>
    <p:tnLst>
      <p:par>
        <p:cTn dur="indefinite" id="1" nodeType="tmRoot" restart="never"/>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Coup </a:t>
            </a:r>
            <a:r>
              <a:rPr dirty="0" err="1" lang="en-US" smtClean="0" sz="6000"/>
              <a:t>D’etat</a:t>
            </a:r>
            <a:endParaRPr dirty="0" lang="en-US"/>
          </a:p>
        </p:txBody>
      </p:sp>
      <p:sp>
        <p:nvSpPr>
          <p:cNvPr id="3" name="Content Placeholder 2"/>
          <p:cNvSpPr>
            <a:spLocks noGrp="1"/>
          </p:cNvSpPr>
          <p:nvPr>
            <p:ph idx="1"/>
          </p:nvPr>
        </p:nvSpPr>
        <p:spPr/>
        <p:txBody>
          <a:bodyPr numCol="1">
            <a:normAutofit/>
          </a:bodyPr>
          <a:lstStyle/>
          <a:p>
            <a:r>
              <a:rPr dirty="0" lang="en-US" sz="4400">
                <a:solidFill>
                  <a:srgbClr val="FFC000"/>
                </a:solidFill>
              </a:rPr>
              <a:t>A forceful replacement of a regime or a government by a small elite group or groups</a:t>
            </a:r>
          </a:p>
          <a:p>
            <a:r>
              <a:rPr dirty="0" lang="en-US" smtClean="0" sz="4400"/>
              <a:t>Use of force, often by military</a:t>
            </a:r>
            <a:endParaRPr dirty="0" lang="en-US" sz="4400"/>
          </a:p>
        </p:txBody>
      </p:sp>
    </p:spTree>
    <p:extLst>
      <p:ext uri="{BB962C8B-B14F-4D97-AF65-F5344CB8AC3E}">
        <p14:creationId xmlns:p14="http://schemas.microsoft.com/office/powerpoint/2010/main" val="2438113520"/>
      </p:ext>
    </p:extLst>
  </p:cSld>
  <p:clrMapOvr>
    <a:masterClrMapping/>
  </p:clrMapOvr>
  <p:timing>
    <p:tnLst>
      <p:par>
        <p:cTn dur="indefinite" id="1" nodeType="tmRoot" restart="never"/>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Democratization</a:t>
            </a:r>
            <a:endParaRPr dirty="0" lang="en-US"/>
          </a:p>
        </p:txBody>
      </p:sp>
      <p:sp>
        <p:nvSpPr>
          <p:cNvPr id="3" name="Content Placeholder 2"/>
          <p:cNvSpPr>
            <a:spLocks noGrp="1"/>
          </p:cNvSpPr>
          <p:nvPr>
            <p:ph idx="1"/>
          </p:nvPr>
        </p:nvSpPr>
        <p:spPr/>
        <p:txBody>
          <a:bodyPr numCol="1">
            <a:normAutofit/>
          </a:bodyPr>
          <a:lstStyle/>
          <a:p>
            <a:r>
              <a:rPr dirty="0" lang="en-US" smtClean="0" sz="4400">
                <a:solidFill>
                  <a:srgbClr val="FFC000"/>
                </a:solidFill>
              </a:rPr>
              <a:t>The spread of representative governments to more countries and the process of making governments more representative</a:t>
            </a:r>
            <a:endParaRPr dirty="0" lang="en-US" sz="4400">
              <a:solidFill>
                <a:srgbClr val="FFC000"/>
              </a:solidFill>
            </a:endParaRPr>
          </a:p>
        </p:txBody>
      </p:sp>
    </p:spTree>
    <p:extLst>
      <p:ext uri="{BB962C8B-B14F-4D97-AF65-F5344CB8AC3E}">
        <p14:creationId xmlns:p14="http://schemas.microsoft.com/office/powerpoint/2010/main" val="4157275851"/>
      </p:ext>
    </p:extLst>
  </p:cSld>
  <p:clrMapOvr>
    <a:masterClrMapping/>
  </p:clrMapOvr>
  <p:timing>
    <p:tnLst>
      <p:par>
        <p:cTn dur="indefinite" id="1" nodeType="tmRoot" restart="never"/>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Political Liberalization</a:t>
            </a:r>
            <a:endParaRPr dirty="0" lang="en-US"/>
          </a:p>
        </p:txBody>
      </p:sp>
      <p:sp>
        <p:nvSpPr>
          <p:cNvPr id="3" name="Content Placeholder 2"/>
          <p:cNvSpPr>
            <a:spLocks noGrp="1"/>
          </p:cNvSpPr>
          <p:nvPr>
            <p:ph idx="1"/>
          </p:nvPr>
        </p:nvSpPr>
        <p:spPr/>
        <p:txBody>
          <a:bodyPr numCol="1">
            <a:normAutofit/>
          </a:bodyPr>
          <a:lstStyle/>
          <a:p>
            <a:pPr lvl="1"/>
            <a:r>
              <a:rPr dirty="0" lang="en-US" sz="4000">
                <a:solidFill>
                  <a:srgbClr val="FFC000"/>
                </a:solidFill>
              </a:rPr>
              <a:t>Process by which a state goes from procedural democracy to substantive democracy</a:t>
            </a:r>
          </a:p>
        </p:txBody>
      </p:sp>
    </p:spTree>
    <p:extLst>
      <p:ext uri="{BB962C8B-B14F-4D97-AF65-F5344CB8AC3E}">
        <p14:creationId xmlns:p14="http://schemas.microsoft.com/office/powerpoint/2010/main" val="938701768"/>
      </p:ext>
    </p:extLst>
  </p:cSld>
  <p:clrMapOvr>
    <a:masterClrMapping/>
  </p:clrMapOvr>
  <p:timing>
    <p:tnLst>
      <p:par>
        <p:cTn dur="indefinite" id="1" nodeType="tmRoot" restart="never"/>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Market Economy</a:t>
            </a:r>
            <a:endParaRPr dirty="0" lang="en-US"/>
          </a:p>
        </p:txBody>
      </p:sp>
      <p:sp>
        <p:nvSpPr>
          <p:cNvPr id="3" name="Content Placeholder 2"/>
          <p:cNvSpPr>
            <a:spLocks noGrp="1"/>
          </p:cNvSpPr>
          <p:nvPr>
            <p:ph idx="1"/>
          </p:nvPr>
        </p:nvSpPr>
        <p:spPr/>
        <p:txBody>
          <a:bodyPr numCol="1">
            <a:normAutofit/>
          </a:bodyPr>
          <a:lstStyle/>
          <a:p>
            <a:pPr lvl="1"/>
            <a:r>
              <a:rPr dirty="0" lang="en-US" smtClean="0" sz="4000">
                <a:solidFill>
                  <a:srgbClr val="FFC000"/>
                </a:solidFill>
              </a:rPr>
              <a:t>Economy in which laws of supply and demand determine allocation of resources</a:t>
            </a:r>
          </a:p>
          <a:p>
            <a:pPr lvl="1"/>
            <a:r>
              <a:rPr dirty="0" lang="en-US" smtClean="0" sz="4000"/>
              <a:t>Private ownership of resources/property</a:t>
            </a:r>
            <a:endParaRPr dirty="0" lang="en-US" sz="4000"/>
          </a:p>
        </p:txBody>
      </p:sp>
    </p:spTree>
    <p:extLst>
      <p:ext uri="{BB962C8B-B14F-4D97-AF65-F5344CB8AC3E}">
        <p14:creationId xmlns:p14="http://schemas.microsoft.com/office/powerpoint/2010/main" val="3773474679"/>
      </p:ext>
    </p:extLst>
  </p:cSld>
  <p:clrMapOvr>
    <a:masterClrMapping/>
  </p:clrMapOvr>
  <p:timing>
    <p:tnLst>
      <p:par>
        <p:cTn dur="indefinite" id="1" nodeType="tmRoot" restart="never"/>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Command Economy</a:t>
            </a:r>
            <a:endParaRPr dirty="0" lang="en-US"/>
          </a:p>
        </p:txBody>
      </p:sp>
      <p:sp>
        <p:nvSpPr>
          <p:cNvPr id="3" name="Content Placeholder 2"/>
          <p:cNvSpPr>
            <a:spLocks noGrp="1"/>
          </p:cNvSpPr>
          <p:nvPr>
            <p:ph idx="1"/>
          </p:nvPr>
        </p:nvSpPr>
        <p:spPr/>
        <p:txBody>
          <a:bodyPr numCol="1">
            <a:normAutofit/>
          </a:bodyPr>
          <a:lstStyle/>
          <a:p>
            <a:pPr lvl="1"/>
            <a:r>
              <a:rPr dirty="0" lang="en-US" smtClean="0" sz="4000">
                <a:solidFill>
                  <a:srgbClr val="FFC000"/>
                </a:solidFill>
              </a:rPr>
              <a:t>Economy in which the state owns most economic resources and makes all major economic decisions</a:t>
            </a:r>
            <a:endParaRPr dirty="0" lang="en-US" sz="4000">
              <a:solidFill>
                <a:srgbClr val="FFC000"/>
              </a:solidFill>
            </a:endParaRPr>
          </a:p>
        </p:txBody>
      </p:sp>
    </p:spTree>
    <p:extLst>
      <p:ext uri="{BB962C8B-B14F-4D97-AF65-F5344CB8AC3E}">
        <p14:creationId xmlns:p14="http://schemas.microsoft.com/office/powerpoint/2010/main" val="859722804"/>
      </p:ext>
    </p:extLst>
  </p:cSld>
  <p:clrMapOvr>
    <a:masterClrMapping/>
  </p:clrMapOvr>
  <p:timing>
    <p:tnLst>
      <p:par>
        <p:cTn dur="indefinite" id="1" nodeType="tmRoot" restart="never"/>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Economic Liberalization</a:t>
            </a:r>
            <a:endParaRPr dirty="0" lang="en-US"/>
          </a:p>
        </p:txBody>
      </p:sp>
      <p:sp>
        <p:nvSpPr>
          <p:cNvPr id="3" name="Content Placeholder 2"/>
          <p:cNvSpPr>
            <a:spLocks noGrp="1"/>
          </p:cNvSpPr>
          <p:nvPr>
            <p:ph idx="1"/>
          </p:nvPr>
        </p:nvSpPr>
        <p:spPr/>
        <p:txBody>
          <a:bodyPr numCol="1">
            <a:normAutofit/>
          </a:bodyPr>
          <a:lstStyle/>
          <a:p>
            <a:pPr lvl="1"/>
            <a:r>
              <a:rPr dirty="0" lang="en-US" sz="4000">
                <a:solidFill>
                  <a:srgbClr val="FFC000"/>
                </a:solidFill>
              </a:rPr>
              <a:t>Process of limiting the power of the state over private property and market forces</a:t>
            </a:r>
          </a:p>
        </p:txBody>
      </p:sp>
    </p:spTree>
    <p:extLst>
      <p:ext uri="{BB962C8B-B14F-4D97-AF65-F5344CB8AC3E}">
        <p14:creationId xmlns:p14="http://schemas.microsoft.com/office/powerpoint/2010/main" val="2654709322"/>
      </p:ext>
    </p:extLst>
  </p:cSld>
  <p:clrMapOvr>
    <a:masterClrMapping/>
  </p:clrMapOvr>
  <p:timing>
    <p:tnLst>
      <p:par>
        <p:cTn dur="indefinite" id="1" nodeType="tmRoot" restart="never"/>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numCol="1">
            <a:normAutofit/>
          </a:bodyPr>
          <a:lstStyle/>
          <a:p>
            <a:r>
              <a:rPr dirty="0" lang="en-US" smtClean="0" sz="6000">
                <a:latin charset="0" pitchFamily="34" typeface="Berlin Sans FB Demi"/>
              </a:rPr>
              <a:t>Types of Regimes</a:t>
            </a:r>
            <a:endParaRPr dirty="0" lang="en-US" sz="6000">
              <a:latin charset="0" pitchFamily="34" typeface="Berlin Sans FB Demi"/>
            </a:endParaRPr>
          </a:p>
        </p:txBody>
      </p:sp>
    </p:spTree>
    <p:extLst>
      <p:ext uri="{BB962C8B-B14F-4D97-AF65-F5344CB8AC3E}">
        <p14:creationId xmlns:p14="http://schemas.microsoft.com/office/powerpoint/2010/main" val="2682048376"/>
      </p:ext>
    </p:extLst>
  </p:cSld>
  <p:clrMapOvr>
    <a:masterClrMapping/>
  </p:clrMapOvr>
  <p:timing>
    <p:tnLst>
      <p:par>
        <p:cTn dur="indefinite" id="1" nodeType="tmRoot" restart="never"/>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Privatization</a:t>
            </a:r>
            <a:endParaRPr dirty="0" lang="en-US"/>
          </a:p>
        </p:txBody>
      </p:sp>
      <p:sp>
        <p:nvSpPr>
          <p:cNvPr id="3" name="Content Placeholder 2"/>
          <p:cNvSpPr>
            <a:spLocks noGrp="1"/>
          </p:cNvSpPr>
          <p:nvPr>
            <p:ph idx="1"/>
          </p:nvPr>
        </p:nvSpPr>
        <p:spPr/>
        <p:txBody>
          <a:bodyPr numCol="1">
            <a:normAutofit/>
          </a:bodyPr>
          <a:lstStyle/>
          <a:p>
            <a:pPr lvl="1"/>
            <a:r>
              <a:rPr dirty="0" lang="en-US" sz="4000">
                <a:solidFill>
                  <a:srgbClr val="FFC000"/>
                </a:solidFill>
              </a:rPr>
              <a:t>Transfer of state-owned property to private ownership</a:t>
            </a:r>
          </a:p>
        </p:txBody>
      </p:sp>
    </p:spTree>
    <p:extLst>
      <p:ext uri="{BB962C8B-B14F-4D97-AF65-F5344CB8AC3E}">
        <p14:creationId xmlns:p14="http://schemas.microsoft.com/office/powerpoint/2010/main" val="1968331761"/>
      </p:ext>
    </p:extLst>
  </p:cSld>
  <p:clrMapOvr>
    <a:masterClrMapping/>
  </p:clrMapOvr>
  <p:timing>
    <p:tnLst>
      <p:par>
        <p:cTn dur="indefinite" id="1" nodeType="tmRoot" restart="never"/>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Neoliberalis</a:t>
            </a:r>
            <a:r>
              <a:rPr dirty="0" lang="en-US" sz="6000"/>
              <a:t>m</a:t>
            </a:r>
            <a:endParaRPr dirty="0" lang="en-US"/>
          </a:p>
        </p:txBody>
      </p:sp>
      <p:sp>
        <p:nvSpPr>
          <p:cNvPr id="3" name="Content Placeholder 2"/>
          <p:cNvSpPr>
            <a:spLocks noGrp="1"/>
          </p:cNvSpPr>
          <p:nvPr>
            <p:ph idx="1"/>
          </p:nvPr>
        </p:nvSpPr>
        <p:spPr/>
        <p:txBody>
          <a:bodyPr numCol="1">
            <a:normAutofit fontScale="92500" lnSpcReduction="20000"/>
          </a:bodyPr>
          <a:lstStyle/>
          <a:p>
            <a:pPr lvl="1"/>
            <a:r>
              <a:rPr dirty="0" lang="en-US" smtClean="0" sz="4000">
                <a:solidFill>
                  <a:srgbClr val="FFC000"/>
                </a:solidFill>
              </a:rPr>
              <a:t>Term used to describe government policies aiming to promote free competition among business firms within the market</a:t>
            </a:r>
          </a:p>
          <a:p>
            <a:pPr lvl="1"/>
            <a:r>
              <a:rPr dirty="0" lang="en-US" smtClean="0" sz="4000"/>
              <a:t>Includes privatization, reducing trade barriers, balancing government budgets, and reducing social spending</a:t>
            </a:r>
            <a:endParaRPr dirty="0" lang="en-US" sz="4000"/>
          </a:p>
        </p:txBody>
      </p:sp>
    </p:spTree>
    <p:extLst>
      <p:ext uri="{BB962C8B-B14F-4D97-AF65-F5344CB8AC3E}">
        <p14:creationId xmlns:p14="http://schemas.microsoft.com/office/powerpoint/2010/main" val="2997387771"/>
      </p:ext>
    </p:extLst>
  </p:cSld>
  <p:clrMapOvr>
    <a:masterClrMapping/>
  </p:clrMapOvr>
  <p:timing>
    <p:tnLst>
      <p:par>
        <p:cTn dur="indefinite" id="1" nodeType="tmRoot" restart="never"/>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a:t>Import Substitution Industrialization</a:t>
            </a:r>
            <a:endParaRPr dirty="0" lang="en-US"/>
          </a:p>
        </p:txBody>
      </p:sp>
      <p:sp>
        <p:nvSpPr>
          <p:cNvPr id="3" name="Content Placeholder 2"/>
          <p:cNvSpPr>
            <a:spLocks noGrp="1"/>
          </p:cNvSpPr>
          <p:nvPr>
            <p:ph idx="1"/>
          </p:nvPr>
        </p:nvSpPr>
        <p:spPr/>
        <p:txBody>
          <a:bodyPr numCol="1">
            <a:normAutofit/>
          </a:bodyPr>
          <a:lstStyle/>
          <a:p>
            <a:pPr lvl="1"/>
            <a:r>
              <a:rPr dirty="0" lang="en-US" sz="4000">
                <a:solidFill>
                  <a:srgbClr val="FFC000"/>
                </a:solidFill>
              </a:rPr>
              <a:t>Employs high tariffs to protect locally produced goods from foreign competition, </a:t>
            </a:r>
            <a:r>
              <a:rPr dirty="0" err="1" lang="en-US" sz="4000">
                <a:solidFill>
                  <a:srgbClr val="FFC000"/>
                </a:solidFill>
              </a:rPr>
              <a:t>govt</a:t>
            </a:r>
            <a:r>
              <a:rPr dirty="0" lang="en-US" sz="4000">
                <a:solidFill>
                  <a:srgbClr val="FFC000"/>
                </a:solidFill>
              </a:rPr>
              <a:t> ownership of key industries, </a:t>
            </a:r>
            <a:r>
              <a:rPr dirty="0" err="1" lang="en-US" sz="4000">
                <a:solidFill>
                  <a:srgbClr val="FFC000"/>
                </a:solidFill>
              </a:rPr>
              <a:t>govt</a:t>
            </a:r>
            <a:r>
              <a:rPr dirty="0" lang="en-US" sz="4000">
                <a:solidFill>
                  <a:srgbClr val="FFC000"/>
                </a:solidFill>
              </a:rPr>
              <a:t> subsidies to domestic </a:t>
            </a:r>
            <a:r>
              <a:rPr dirty="0" lang="en-US" smtClean="0" sz="4000">
                <a:solidFill>
                  <a:srgbClr val="FFC000"/>
                </a:solidFill>
              </a:rPr>
              <a:t>industries</a:t>
            </a:r>
            <a:endParaRPr dirty="0" lang="en-US" sz="4000">
              <a:solidFill>
                <a:srgbClr val="FFC000"/>
              </a:solidFill>
            </a:endParaRPr>
          </a:p>
        </p:txBody>
      </p:sp>
    </p:spTree>
    <p:extLst>
      <p:ext uri="{BB962C8B-B14F-4D97-AF65-F5344CB8AC3E}">
        <p14:creationId xmlns:p14="http://schemas.microsoft.com/office/powerpoint/2010/main" val="1314707718"/>
      </p:ext>
    </p:extLst>
  </p:cSld>
  <p:clrMapOvr>
    <a:masterClrMapping/>
  </p:clrMapOvr>
  <p:timing>
    <p:tnLst>
      <p:par>
        <p:cTn dur="indefinite" id="1" nodeType="tmRoot" restart="never"/>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a:t>Structural Adjustment Programs</a:t>
            </a:r>
            <a:endParaRPr dirty="0" lang="en-US"/>
          </a:p>
        </p:txBody>
      </p:sp>
      <p:sp>
        <p:nvSpPr>
          <p:cNvPr id="3" name="Content Placeholder 2"/>
          <p:cNvSpPr>
            <a:spLocks noGrp="1"/>
          </p:cNvSpPr>
          <p:nvPr>
            <p:ph idx="1"/>
          </p:nvPr>
        </p:nvSpPr>
        <p:spPr/>
        <p:txBody>
          <a:bodyPr numCol="1">
            <a:normAutofit/>
          </a:bodyPr>
          <a:lstStyle/>
          <a:p>
            <a:pPr lvl="1"/>
            <a:r>
              <a:rPr dirty="0" lang="en-US" sz="4000">
                <a:solidFill>
                  <a:srgbClr val="FFC000"/>
                </a:solidFill>
              </a:rPr>
              <a:t>World Bank programs which offer financial and management aid to poor countries while demanding privatization, trade liberalization, and governmental fiscal restraint</a:t>
            </a:r>
          </a:p>
        </p:txBody>
      </p:sp>
    </p:spTree>
    <p:extLst>
      <p:ext uri="{BB962C8B-B14F-4D97-AF65-F5344CB8AC3E}">
        <p14:creationId xmlns:p14="http://schemas.microsoft.com/office/powerpoint/2010/main" val="2321607321"/>
      </p:ext>
    </p:extLst>
  </p:cSld>
  <p:clrMapOvr>
    <a:masterClrMapping/>
  </p:clrMapOvr>
  <p:timing>
    <p:tnLst>
      <p:par>
        <p:cTn dur="indefinite" id="1" nodeType="tmRoot" restart="never"/>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000"/>
              <a:t>Globalization</a:t>
            </a:r>
            <a:endParaRPr dirty="0" lang="en-US"/>
          </a:p>
        </p:txBody>
      </p:sp>
      <p:sp>
        <p:nvSpPr>
          <p:cNvPr id="3" name="Content Placeholder 2"/>
          <p:cNvSpPr>
            <a:spLocks noGrp="1"/>
          </p:cNvSpPr>
          <p:nvPr>
            <p:ph idx="1"/>
          </p:nvPr>
        </p:nvSpPr>
        <p:spPr/>
        <p:txBody>
          <a:bodyPr numCol="1">
            <a:normAutofit fontScale="92500"/>
          </a:bodyPr>
          <a:lstStyle/>
          <a:p>
            <a:r>
              <a:rPr dirty="0" lang="en-US" sz="4400">
                <a:solidFill>
                  <a:srgbClr val="FFC000"/>
                </a:solidFill>
              </a:rPr>
              <a:t>The increasing interconnectedness and interdependence of people, cultures, economies, and nation-states facilitated by technology, trade, and cultural diffusion</a:t>
            </a:r>
          </a:p>
        </p:txBody>
      </p:sp>
    </p:spTree>
    <p:extLst>
      <p:ext uri="{BB962C8B-B14F-4D97-AF65-F5344CB8AC3E}">
        <p14:creationId xmlns:p14="http://schemas.microsoft.com/office/powerpoint/2010/main" val="472027420"/>
      </p:ext>
    </p:extLst>
  </p:cSld>
  <p:clrMapOvr>
    <a:masterClrMapping/>
  </p:clrMapOvr>
  <p:timing>
    <p:tnLst>
      <p:par>
        <p:cTn dur="indefinite" id="1" nodeType="tmRoot" restart="never"/>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Fragmentation</a:t>
            </a:r>
            <a:endParaRPr dirty="0" lang="en-US" sz="6600"/>
          </a:p>
        </p:txBody>
      </p:sp>
      <p:sp>
        <p:nvSpPr>
          <p:cNvPr id="3" name="Content Placeholder 2"/>
          <p:cNvSpPr>
            <a:spLocks noGrp="1"/>
          </p:cNvSpPr>
          <p:nvPr>
            <p:ph idx="1"/>
          </p:nvPr>
        </p:nvSpPr>
        <p:spPr/>
        <p:txBody>
          <a:bodyPr numCol="1">
            <a:normAutofit/>
          </a:bodyPr>
          <a:lstStyle/>
          <a:p>
            <a:r>
              <a:rPr dirty="0" lang="en-US" smtClean="0" sz="4400">
                <a:solidFill>
                  <a:schemeClr val="accent1"/>
                </a:solidFill>
              </a:rPr>
              <a:t>The process or state of breaking or being broken into small or separate parts</a:t>
            </a:r>
            <a:endParaRPr dirty="0" lang="en-US" sz="4400">
              <a:solidFill>
                <a:schemeClr val="accent1"/>
              </a:solidFill>
            </a:endParaRPr>
          </a:p>
        </p:txBody>
      </p:sp>
    </p:spTree>
    <p:extLst>
      <p:ext uri="{BB962C8B-B14F-4D97-AF65-F5344CB8AC3E}">
        <p14:creationId xmlns:p14="http://schemas.microsoft.com/office/powerpoint/2010/main" val="1888749569"/>
      </p:ext>
    </p:extLst>
  </p:cSld>
  <p:clrMapOvr>
    <a:masterClrMapping/>
  </p:clrMapOvr>
  <p:timing>
    <p:tnLst>
      <p:par>
        <p:cTn dur="indefinite" id="1" nodeType="tmRoot" restart="never"/>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Modernization</a:t>
            </a:r>
            <a:endParaRPr dirty="0" lang="en-US" sz="7200"/>
          </a:p>
        </p:txBody>
      </p:sp>
      <p:sp>
        <p:nvSpPr>
          <p:cNvPr id="3" name="Content Placeholder 2"/>
          <p:cNvSpPr>
            <a:spLocks noGrp="1"/>
          </p:cNvSpPr>
          <p:nvPr>
            <p:ph idx="1"/>
          </p:nvPr>
        </p:nvSpPr>
        <p:spPr>
          <a:xfrm>
            <a:off x="457200" y="2057401"/>
            <a:ext cx="8229600" cy="4543452"/>
          </a:xfrm>
        </p:spPr>
        <p:txBody>
          <a:bodyPr numCol="1">
            <a:normAutofit/>
          </a:bodyPr>
          <a:lstStyle/>
          <a:p>
            <a:r>
              <a:rPr dirty="0" lang="en-US" smtClean="0" sz="3200"/>
              <a:t>The major cultural trend that has transformed the world is modernization </a:t>
            </a:r>
          </a:p>
          <a:p>
            <a:r>
              <a:rPr dirty="0" lang="en-US" smtClean="0" sz="3200">
                <a:solidFill>
                  <a:srgbClr val="FFC000"/>
                </a:solidFill>
              </a:rPr>
              <a:t>World wide more people are moving to cities and are exposed to modern political cultures, which have an impact on citizens’ attitudes</a:t>
            </a:r>
          </a:p>
        </p:txBody>
      </p:sp>
    </p:spTree>
    <p:extLst>
      <p:ext uri="{BB962C8B-B14F-4D97-AF65-F5344CB8AC3E}">
        <p14:creationId xmlns:p14="http://schemas.microsoft.com/office/powerpoint/2010/main" val="2402614110"/>
      </p:ext>
    </p:extLst>
  </p:cSld>
  <p:clrMapOvr>
    <a:masterClrMapping/>
  </p:clrMapOvr>
  <p:timing>
    <p:tnLst>
      <p:par>
        <p:cTn dur="indefinite" id="1" nodeType="tmRoot" restart="never"/>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6000"/>
              <a:t>Modernization Theory</a:t>
            </a:r>
            <a:endParaRPr dirty="0" lang="en-US" sz="6000"/>
          </a:p>
        </p:txBody>
      </p:sp>
      <p:sp>
        <p:nvSpPr>
          <p:cNvPr id="3" name="Content Placeholder 2"/>
          <p:cNvSpPr>
            <a:spLocks noGrp="1"/>
          </p:cNvSpPr>
          <p:nvPr>
            <p:ph idx="1"/>
          </p:nvPr>
        </p:nvSpPr>
        <p:spPr>
          <a:xfrm>
            <a:off x="457200" y="2057401"/>
            <a:ext cx="8229600" cy="4543452"/>
          </a:xfrm>
        </p:spPr>
        <p:txBody>
          <a:bodyPr numCol="1">
            <a:normAutofit/>
          </a:bodyPr>
          <a:lstStyle/>
          <a:p>
            <a:r>
              <a:rPr dirty="0" lang="en-US" smtClean="0" sz="3200">
                <a:solidFill>
                  <a:srgbClr val="FFC000"/>
                </a:solidFill>
              </a:rPr>
              <a:t>The view that a country’s move from underdevelopment to modernization can be understood from and modeled after development in the West</a:t>
            </a:r>
          </a:p>
        </p:txBody>
      </p:sp>
    </p:spTree>
    <p:extLst>
      <p:ext uri="{BB962C8B-B14F-4D97-AF65-F5344CB8AC3E}">
        <p14:creationId xmlns:p14="http://schemas.microsoft.com/office/powerpoint/2010/main" val="489268932"/>
      </p:ext>
    </p:extLst>
  </p:cSld>
  <p:clrMapOvr>
    <a:masterClrMapping/>
  </p:clrMapOvr>
  <p:timing>
    <p:tnLst>
      <p:par>
        <p:cTn dur="indefinite" id="1" nodeType="tmRoot" restart="never"/>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numCol="1">
            <a:normAutofit/>
          </a:bodyPr>
          <a:lstStyle/>
          <a:p>
            <a:pPr algn="ctr"/>
            <a:r>
              <a:rPr dirty="0" lang="en-US" smtClean="0" sz="6000">
                <a:latin charset="0" pitchFamily="34" typeface="Berlin Sans FB Demi"/>
              </a:rPr>
              <a:t>Public Policy</a:t>
            </a:r>
            <a:endParaRPr dirty="0" lang="en-US" sz="6000">
              <a:latin charset="0" pitchFamily="34" typeface="Berlin Sans FB Demi"/>
            </a:endParaRPr>
          </a:p>
        </p:txBody>
      </p:sp>
      <p:sp>
        <p:nvSpPr>
          <p:cNvPr id="3" name="Subtitle 2"/>
          <p:cNvSpPr>
            <a:spLocks noGrp="1"/>
          </p:cNvSpPr>
          <p:nvPr>
            <p:ph idx="1" type="subTitle"/>
          </p:nvPr>
        </p:nvSpPr>
        <p:spPr>
          <a:xfrm>
            <a:off x="5365376" y="5160192"/>
            <a:ext cx="3653117" cy="883024"/>
          </a:xfrm>
        </p:spPr>
        <p:txBody>
          <a:bodyPr numCol="1">
            <a:noAutofit/>
          </a:bodyPr>
          <a:lstStyle/>
          <a:p>
            <a:pPr algn="ctr"/>
            <a:r>
              <a:rPr b="0" dirty="0" lang="en-US" smtClean="0" sz="4800">
                <a:latin charset="0" pitchFamily="34" typeface="Berlin Sans FB Demi"/>
              </a:rPr>
              <a:t>Key Concepts</a:t>
            </a:r>
            <a:endParaRPr b="0" dirty="0" lang="en-US" sz="4800">
              <a:latin charset="0" pitchFamily="34" typeface="Berlin Sans FB Demi"/>
            </a:endParaRPr>
          </a:p>
        </p:txBody>
      </p:sp>
      <p:sp>
        <p:nvSpPr>
          <p:cNvPr id="4" name="TextBox 3"/>
          <p:cNvSpPr txBox="1"/>
          <p:nvPr/>
        </p:nvSpPr>
        <p:spPr>
          <a:xfrm>
            <a:off x="1861631" y="4790860"/>
            <a:ext cx="184666" cy="369332"/>
          </a:xfrm>
          <a:prstGeom prst="rect">
            <a:avLst/>
          </a:prstGeom>
          <a:noFill/>
        </p:spPr>
        <p:txBody>
          <a:bodyPr numCol="1" rtlCol="0" wrap="none">
            <a:spAutoFit/>
          </a:bodyPr>
          <a:lstStyle/>
          <a:p>
            <a:endParaRPr lang="en-US"/>
          </a:p>
        </p:txBody>
      </p:sp>
    </p:spTree>
    <p:extLst>
      <p:ext uri="{BB962C8B-B14F-4D97-AF65-F5344CB8AC3E}">
        <p14:creationId xmlns:p14="http://schemas.microsoft.com/office/powerpoint/2010/main" val="2021608938"/>
      </p:ext>
    </p:extLst>
  </p:cSld>
  <p:clrMapOvr>
    <a:masterClrMapping/>
  </p:clrMapOvr>
  <p:timing>
    <p:tnLst>
      <p:par>
        <p:cTn dur="indefinite" id="1" nodeType="tmRoot" restart="never"/>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pPr lvl="0"/>
            <a:r>
              <a:rPr dirty="0" lang="en-US" smtClean="0" sz="8000"/>
              <a:t>Policymaking</a:t>
            </a:r>
          </a:p>
        </p:txBody>
      </p:sp>
      <p:sp>
        <p:nvSpPr>
          <p:cNvPr id="3" name="Content Placeholder 2"/>
          <p:cNvSpPr>
            <a:spLocks noGrp="1"/>
          </p:cNvSpPr>
          <p:nvPr>
            <p:ph idx="1"/>
          </p:nvPr>
        </p:nvSpPr>
        <p:spPr/>
        <p:txBody>
          <a:bodyPr numCol="1">
            <a:noAutofit/>
          </a:bodyPr>
          <a:lstStyle/>
          <a:p>
            <a:pPr>
              <a:spcAft>
                <a:spcPts val="600"/>
              </a:spcAft>
            </a:pPr>
            <a:r>
              <a:rPr dirty="0" lang="en-US" smtClean="0" sz="3200">
                <a:solidFill>
                  <a:srgbClr val="FFB91D"/>
                </a:solidFill>
              </a:rPr>
              <a:t>Policymaking is the conversion of social interest and demands into authoritative public decisions</a:t>
            </a:r>
          </a:p>
          <a:p>
            <a:pPr>
              <a:spcAft>
                <a:spcPts val="600"/>
              </a:spcAft>
            </a:pPr>
            <a:r>
              <a:rPr dirty="0" lang="en-US" smtClean="0" sz="3200"/>
              <a:t>Rules usually set by constitution</a:t>
            </a:r>
            <a:endParaRPr dirty="0" lang="en-US" sz="3200"/>
          </a:p>
        </p:txBody>
      </p:sp>
    </p:spTree>
    <p:extLst>
      <p:ext uri="{BB962C8B-B14F-4D97-AF65-F5344CB8AC3E}">
        <p14:creationId xmlns:p14="http://schemas.microsoft.com/office/powerpoint/2010/main" val="1600937008"/>
      </p:ext>
    </p:extLst>
  </p:cSld>
  <p:clrMapOvr>
    <a:masterClrMapping/>
  </p:clrMapOvr>
  <p:timing>
    <p:tnLst>
      <p:par>
        <p:cTn dur="indefinite" id="1" nodeType="tmRoot" restart="never"/>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8000"/>
              <a:t>Democracy</a:t>
            </a:r>
            <a:endParaRPr dirty="0" lang="en-US" sz="8000"/>
          </a:p>
        </p:txBody>
      </p:sp>
      <p:sp>
        <p:nvSpPr>
          <p:cNvPr id="3" name="Content Placeholder 2"/>
          <p:cNvSpPr>
            <a:spLocks noGrp="1"/>
          </p:cNvSpPr>
          <p:nvPr>
            <p:ph idx="1"/>
          </p:nvPr>
        </p:nvSpPr>
        <p:spPr/>
        <p:txBody>
          <a:bodyPr numCol="1">
            <a:normAutofit fontScale="77500" lnSpcReduction="20000"/>
          </a:bodyPr>
          <a:lstStyle/>
          <a:p>
            <a:r>
              <a:rPr dirty="0" lang="en-US" smtClean="0" sz="4000">
                <a:solidFill>
                  <a:srgbClr val="FFC000"/>
                </a:solidFill>
              </a:rPr>
              <a:t>A system of government by the whole population or all the eligible members of a state, typically through elected </a:t>
            </a:r>
            <a:r>
              <a:rPr dirty="0" lang="en-US" smtClean="0" sz="4000">
                <a:solidFill>
                  <a:srgbClr val="FFC000"/>
                </a:solidFill>
              </a:rPr>
              <a:t>representatives</a:t>
            </a:r>
          </a:p>
          <a:p>
            <a:r>
              <a:rPr dirty="0" lang="en-US" sz="4000">
                <a:solidFill>
                  <a:srgbClr val="FFC000"/>
                </a:solidFill>
              </a:rPr>
              <a:t>Refers to a political system in which citizens enjoy basic rights and in which leaders are elected in free and fair elections and accountable under the rule of law</a:t>
            </a:r>
          </a:p>
          <a:p>
            <a:endParaRPr dirty="0" lang="en-US" sz="4000">
              <a:solidFill>
                <a:srgbClr val="FFC000"/>
              </a:solidFill>
            </a:endParaRPr>
          </a:p>
        </p:txBody>
      </p:sp>
    </p:spTree>
    <p:extLst>
      <p:ext uri="{BB962C8B-B14F-4D97-AF65-F5344CB8AC3E}">
        <p14:creationId xmlns:p14="http://schemas.microsoft.com/office/powerpoint/2010/main" val="948726060"/>
      </p:ext>
    </p:extLst>
  </p:cSld>
  <p:clrMapOvr>
    <a:masterClrMapping/>
  </p:clrMapOvr>
  <p:timing>
    <p:tnLst>
      <p:par>
        <p:cTn dur="indefinite" id="1" nodeType="tmRoot" restart="never"/>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026" y="274638"/>
            <a:ext cx="8435774" cy="1143000"/>
          </a:xfrm>
        </p:spPr>
        <p:txBody>
          <a:bodyPr numCol="1">
            <a:normAutofit fontScale="90000"/>
          </a:bodyPr>
          <a:lstStyle/>
          <a:p>
            <a:r>
              <a:rPr dirty="0" lang="en-US" smtClean="0" sz="7200"/>
              <a:t>Policy Implementation</a:t>
            </a:r>
            <a:endParaRPr dirty="0" lang="en-US" sz="6000"/>
          </a:p>
        </p:txBody>
      </p:sp>
      <p:sp>
        <p:nvSpPr>
          <p:cNvPr id="3" name="Content Placeholder 2"/>
          <p:cNvSpPr>
            <a:spLocks noGrp="1"/>
          </p:cNvSpPr>
          <p:nvPr>
            <p:ph idx="1"/>
          </p:nvPr>
        </p:nvSpPr>
        <p:spPr>
          <a:xfrm>
            <a:off x="457200" y="2057401"/>
            <a:ext cx="8229600" cy="4543452"/>
          </a:xfrm>
        </p:spPr>
        <p:txBody>
          <a:bodyPr numCol="1">
            <a:normAutofit/>
          </a:bodyPr>
          <a:lstStyle/>
          <a:p>
            <a:r>
              <a:rPr dirty="0" lang="en-US" smtClean="0" sz="3200">
                <a:solidFill>
                  <a:srgbClr val="FFC000"/>
                </a:solidFill>
              </a:rPr>
              <a:t>The carrying out and enforcement of public policies</a:t>
            </a:r>
          </a:p>
        </p:txBody>
      </p:sp>
    </p:spTree>
    <p:extLst>
      <p:ext uri="{BB962C8B-B14F-4D97-AF65-F5344CB8AC3E}">
        <p14:creationId xmlns:p14="http://schemas.microsoft.com/office/powerpoint/2010/main" val="3308109950"/>
      </p:ext>
    </p:extLst>
  </p:cSld>
  <p:clrMapOvr>
    <a:masterClrMapping/>
  </p:clrMapOvr>
  <p:timing>
    <p:tnLst>
      <p:par>
        <p:cTn dur="indefinite" id="1" nodeType="tmRoot" restart="never"/>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a:t>Rentier State</a:t>
            </a:r>
            <a:endParaRPr dirty="0" lang="en-US"/>
          </a:p>
        </p:txBody>
      </p:sp>
      <p:sp>
        <p:nvSpPr>
          <p:cNvPr id="3" name="Content Placeholder 2"/>
          <p:cNvSpPr>
            <a:spLocks noGrp="1"/>
          </p:cNvSpPr>
          <p:nvPr>
            <p:ph idx="1"/>
          </p:nvPr>
        </p:nvSpPr>
        <p:spPr/>
        <p:txBody>
          <a:bodyPr numCol="1">
            <a:normAutofit fontScale="92500" lnSpcReduction="10000"/>
          </a:bodyPr>
          <a:lstStyle/>
          <a:p>
            <a:r>
              <a:rPr dirty="0" lang="en-US" smtClean="0" sz="4400">
                <a:solidFill>
                  <a:srgbClr val="FFC000"/>
                </a:solidFill>
              </a:rPr>
              <a:t>A country that obtains much of its revenue from the export of oil or other natural resources</a:t>
            </a:r>
          </a:p>
          <a:p>
            <a:r>
              <a:rPr dirty="0" lang="en-US" smtClean="0" sz="4400"/>
              <a:t>Impact:  Government </a:t>
            </a:r>
            <a:r>
              <a:rPr dirty="0" lang="en-US" sz="4400"/>
              <a:t>doesn’t have to be accountable to citizens for income</a:t>
            </a:r>
            <a:endParaRPr dirty="0" lang="en-US" sz="4400">
              <a:solidFill>
                <a:srgbClr val="FFC000"/>
              </a:solidFill>
            </a:endParaRPr>
          </a:p>
        </p:txBody>
      </p:sp>
    </p:spTree>
    <p:extLst>
      <p:ext uri="{BB962C8B-B14F-4D97-AF65-F5344CB8AC3E}">
        <p14:creationId xmlns:p14="http://schemas.microsoft.com/office/powerpoint/2010/main" val="3080423275"/>
      </p:ext>
    </p:extLst>
  </p:cSld>
  <p:clrMapOvr>
    <a:masterClrMapping/>
  </p:clrMapOvr>
  <p:timing>
    <p:tnLst>
      <p:par>
        <p:cTn dur="indefinite" id="1" nodeType="tmRoot" restart="never"/>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Rent-seeking</a:t>
            </a:r>
            <a:endParaRPr dirty="0" lang="en-US" sz="6600"/>
          </a:p>
        </p:txBody>
      </p:sp>
      <p:sp>
        <p:nvSpPr>
          <p:cNvPr id="3" name="Content Placeholder 2"/>
          <p:cNvSpPr>
            <a:spLocks noGrp="1"/>
          </p:cNvSpPr>
          <p:nvPr>
            <p:ph idx="1"/>
          </p:nvPr>
        </p:nvSpPr>
        <p:spPr/>
        <p:txBody>
          <a:bodyPr numCol="1">
            <a:normAutofit/>
          </a:bodyPr>
          <a:lstStyle/>
          <a:p>
            <a:r>
              <a:rPr dirty="0" lang="en-US" smtClean="0" sz="4000">
                <a:solidFill>
                  <a:srgbClr val="FFC000"/>
                </a:solidFill>
              </a:rPr>
              <a:t>The practice of political leaders who, for the purposes of remaining in a position of power, “rent” public access (resources or tax support services) to patrons who profit from those public assets</a:t>
            </a:r>
            <a:endParaRPr dirty="0" lang="en-US" sz="4000">
              <a:solidFill>
                <a:srgbClr val="FFC000"/>
              </a:solidFill>
            </a:endParaRPr>
          </a:p>
        </p:txBody>
      </p:sp>
    </p:spTree>
    <p:extLst>
      <p:ext uri="{BB962C8B-B14F-4D97-AF65-F5344CB8AC3E}">
        <p14:creationId xmlns:p14="http://schemas.microsoft.com/office/powerpoint/2010/main" val="1451485029"/>
      </p:ext>
    </p:extLst>
  </p:cSld>
  <p:clrMapOvr>
    <a:masterClrMapping/>
  </p:clrMapOvr>
  <p:timing>
    <p:tnLst>
      <p:par>
        <p:cTn dur="indefinite" id="1" nodeType="tmRoot" restart="never"/>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numCol="1"/>
          <a:lstStyle/>
          <a:p>
            <a:r>
              <a:rPr dirty="0" lang="en-US" smtClean="0">
                <a:latin charset="0" pitchFamily="34" typeface="Berlin Sans FB Demi"/>
              </a:rPr>
              <a:t>Economic Indicators</a:t>
            </a:r>
            <a:endParaRPr dirty="0" lang="en-US">
              <a:latin charset="0" pitchFamily="34" typeface="Berlin Sans FB Demi"/>
            </a:endParaRPr>
          </a:p>
        </p:txBody>
      </p:sp>
      <p:sp>
        <p:nvSpPr>
          <p:cNvPr id="5" name="Text Placeholder 4"/>
          <p:cNvSpPr>
            <a:spLocks noGrp="1"/>
          </p:cNvSpPr>
          <p:nvPr>
            <p:ph idx="1" type="body"/>
          </p:nvPr>
        </p:nvSpPr>
        <p:spPr/>
        <p:txBody>
          <a:bodyPr numCol="1"/>
          <a:lstStyle/>
          <a:p>
            <a:endParaRPr lang="en-US"/>
          </a:p>
        </p:txBody>
      </p:sp>
    </p:spTree>
    <p:extLst>
      <p:ext uri="{BB962C8B-B14F-4D97-AF65-F5344CB8AC3E}">
        <p14:creationId xmlns:p14="http://schemas.microsoft.com/office/powerpoint/2010/main" val="4238061798"/>
      </p:ext>
    </p:extLst>
  </p:cSld>
  <p:clrMapOvr>
    <a:masterClrMapping/>
  </p:clrMapOvr>
  <p:timing>
    <p:tnLst>
      <p:par>
        <p:cTn dur="indefinite" id="1" nodeType="tmRoot" restart="never"/>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GDP</a:t>
            </a:r>
            <a:endParaRPr dirty="0" lang="en-US" sz="7200"/>
          </a:p>
        </p:txBody>
      </p:sp>
      <p:sp>
        <p:nvSpPr>
          <p:cNvPr id="3" name="Content Placeholder 2"/>
          <p:cNvSpPr>
            <a:spLocks noGrp="1"/>
          </p:cNvSpPr>
          <p:nvPr>
            <p:ph idx="1"/>
          </p:nvPr>
        </p:nvSpPr>
        <p:spPr/>
        <p:txBody>
          <a:bodyPr numCol="1"/>
          <a:lstStyle/>
          <a:p>
            <a:r>
              <a:rPr dirty="0" lang="en-US" smtClean="0" sz="4000" u="sng">
                <a:solidFill>
                  <a:srgbClr val="FFC000"/>
                </a:solidFill>
              </a:rPr>
              <a:t>Gross Domestic Product</a:t>
            </a:r>
          </a:p>
          <a:p>
            <a:pPr lvl="1"/>
            <a:r>
              <a:rPr dirty="0" lang="en-US" sz="3600">
                <a:solidFill>
                  <a:srgbClr val="FFC000"/>
                </a:solidFill>
              </a:rPr>
              <a:t>All the goods and services produced by a country’s economy in a given year, excluding income earned outside country</a:t>
            </a:r>
          </a:p>
        </p:txBody>
      </p:sp>
    </p:spTree>
    <p:extLst>
      <p:ext uri="{BB962C8B-B14F-4D97-AF65-F5344CB8AC3E}">
        <p14:creationId xmlns:p14="http://schemas.microsoft.com/office/powerpoint/2010/main" val="2209948443"/>
      </p:ext>
    </p:extLst>
  </p:cSld>
  <p:clrMapOvr>
    <a:masterClrMapping/>
  </p:clrMapOvr>
  <p:timing>
    <p:tnLst>
      <p:par>
        <p:cTn dur="indefinite" id="1" nodeType="tmRoot" restart="never"/>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GNP</a:t>
            </a:r>
            <a:endParaRPr dirty="0" lang="en-US" sz="7200"/>
          </a:p>
        </p:txBody>
      </p:sp>
      <p:sp>
        <p:nvSpPr>
          <p:cNvPr id="3" name="Content Placeholder 2"/>
          <p:cNvSpPr>
            <a:spLocks noGrp="1"/>
          </p:cNvSpPr>
          <p:nvPr>
            <p:ph idx="1"/>
          </p:nvPr>
        </p:nvSpPr>
        <p:spPr>
          <a:xfrm>
            <a:off x="457200" y="1806738"/>
            <a:ext cx="8229600" cy="4213063"/>
          </a:xfrm>
        </p:spPr>
        <p:txBody>
          <a:bodyPr numCol="1">
            <a:noAutofit/>
          </a:bodyPr>
          <a:lstStyle/>
          <a:p>
            <a:r>
              <a:rPr dirty="0" lang="en-US" smtClean="0" sz="3200">
                <a:solidFill>
                  <a:srgbClr val="FFC000"/>
                </a:solidFill>
              </a:rPr>
              <a:t>Gross National Product</a:t>
            </a:r>
          </a:p>
          <a:p>
            <a:r>
              <a:rPr dirty="0" lang="en-US" sz="3200">
                <a:solidFill>
                  <a:srgbClr val="FFC000"/>
                </a:solidFill>
              </a:rPr>
              <a:t>GNP is the total economic output of a country per person</a:t>
            </a:r>
          </a:p>
          <a:p>
            <a:r>
              <a:rPr dirty="0" lang="en-US" smtClean="0" sz="3200"/>
              <a:t>Like </a:t>
            </a:r>
            <a:r>
              <a:rPr dirty="0" lang="en-US" sz="3200"/>
              <a:t>GDP, but also includes income citizens earned outside the country</a:t>
            </a:r>
          </a:p>
          <a:p>
            <a:r>
              <a:rPr dirty="0" lang="en-US" smtClean="0" sz="3200"/>
              <a:t>Used to compare the economic status of a country</a:t>
            </a:r>
          </a:p>
        </p:txBody>
      </p:sp>
    </p:spTree>
    <p:extLst>
      <p:ext uri="{BB962C8B-B14F-4D97-AF65-F5344CB8AC3E}">
        <p14:creationId xmlns:p14="http://schemas.microsoft.com/office/powerpoint/2010/main" val="886931215"/>
      </p:ext>
    </p:extLst>
  </p:cSld>
  <p:clrMapOvr>
    <a:masterClrMapping/>
  </p:clrMapOvr>
  <p:timing>
    <p:tnLst>
      <p:par>
        <p:cTn dur="indefinite" id="1" nodeType="tmRoot" restart="never"/>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6000"/>
              <a:t>Purchasing Power Parity (PPP)</a:t>
            </a:r>
            <a:endParaRPr dirty="0" lang="en-US" sz="6000"/>
          </a:p>
        </p:txBody>
      </p:sp>
      <p:sp>
        <p:nvSpPr>
          <p:cNvPr id="3" name="Content Placeholder 2"/>
          <p:cNvSpPr>
            <a:spLocks noGrp="1"/>
          </p:cNvSpPr>
          <p:nvPr>
            <p:ph idx="1"/>
          </p:nvPr>
        </p:nvSpPr>
        <p:spPr/>
        <p:txBody>
          <a:bodyPr numCol="1">
            <a:normAutofit/>
          </a:bodyPr>
          <a:lstStyle/>
          <a:p>
            <a:pPr indent="-342900" lvl="1" marL="342900">
              <a:spcBef>
                <a:spcPts val="2000"/>
              </a:spcBef>
              <a:buClr>
                <a:schemeClr val="accent1"/>
              </a:buClr>
            </a:pPr>
            <a:r>
              <a:rPr dirty="0" lang="en-US" smtClean="0" sz="4000">
                <a:solidFill>
                  <a:srgbClr val="FFC000"/>
                </a:solidFill>
              </a:rPr>
              <a:t>A different measure of the economic status of a country, and it takes into account differences in price levels from one country to another</a:t>
            </a:r>
            <a:endParaRPr dirty="0" lang="en-US" smtClean="0" sz="4000"/>
          </a:p>
          <a:p>
            <a:endParaRPr dirty="0" lang="en-US" sz="4000"/>
          </a:p>
        </p:txBody>
      </p:sp>
    </p:spTree>
    <p:extLst>
      <p:ext uri="{BB962C8B-B14F-4D97-AF65-F5344CB8AC3E}">
        <p14:creationId xmlns:p14="http://schemas.microsoft.com/office/powerpoint/2010/main" val="2223628354"/>
      </p:ext>
    </p:extLst>
  </p:cSld>
  <p:clrMapOvr>
    <a:masterClrMapping/>
  </p:clrMapOvr>
  <p:timing>
    <p:tnLst>
      <p:par>
        <p:cTn dur="indefinite" id="1" nodeType="tmRoot" restart="never"/>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GINI Index</a:t>
            </a:r>
            <a:endParaRPr dirty="0" lang="en-US" sz="6000"/>
          </a:p>
        </p:txBody>
      </p:sp>
      <p:sp>
        <p:nvSpPr>
          <p:cNvPr id="3" name="Content Placeholder 2"/>
          <p:cNvSpPr>
            <a:spLocks noGrp="1"/>
          </p:cNvSpPr>
          <p:nvPr>
            <p:ph idx="1"/>
          </p:nvPr>
        </p:nvSpPr>
        <p:spPr/>
        <p:txBody>
          <a:bodyPr numCol="1">
            <a:normAutofit/>
          </a:bodyPr>
          <a:lstStyle/>
          <a:p>
            <a:pPr indent="-342900" lvl="1" marL="342900">
              <a:spcBef>
                <a:spcPts val="2000"/>
              </a:spcBef>
              <a:buClr>
                <a:schemeClr val="accent1"/>
              </a:buClr>
            </a:pPr>
            <a:r>
              <a:rPr dirty="0" lang="en-US" smtClean="0" sz="4000">
                <a:solidFill>
                  <a:srgbClr val="FFC000"/>
                </a:solidFill>
              </a:rPr>
              <a:t>Measures </a:t>
            </a:r>
            <a:r>
              <a:rPr dirty="0" lang="en-US" sz="4000">
                <a:solidFill>
                  <a:srgbClr val="FFC000"/>
                </a:solidFill>
              </a:rPr>
              <a:t>the amount of economic inequality in a society</a:t>
            </a:r>
          </a:p>
          <a:p>
            <a:endParaRPr dirty="0" lang="en-US" sz="4000"/>
          </a:p>
        </p:txBody>
      </p:sp>
    </p:spTree>
    <p:extLst>
      <p:ext uri="{BB962C8B-B14F-4D97-AF65-F5344CB8AC3E}">
        <p14:creationId xmlns:p14="http://schemas.microsoft.com/office/powerpoint/2010/main" val="2414625849"/>
      </p:ext>
    </p:extLst>
  </p:cSld>
  <p:clrMapOvr>
    <a:masterClrMapping/>
  </p:clrMapOvr>
  <p:timing>
    <p:tnLst>
      <p:par>
        <p:cTn dur="indefinite" id="1" nodeType="tmRoot" restart="never"/>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6000"/>
              <a:t>Human Development Index (HDI)</a:t>
            </a:r>
            <a:endParaRPr dirty="0" lang="en-US" sz="6000"/>
          </a:p>
        </p:txBody>
      </p:sp>
      <p:sp>
        <p:nvSpPr>
          <p:cNvPr id="3" name="Content Placeholder 2"/>
          <p:cNvSpPr>
            <a:spLocks noGrp="1"/>
          </p:cNvSpPr>
          <p:nvPr>
            <p:ph idx="1"/>
          </p:nvPr>
        </p:nvSpPr>
        <p:spPr/>
        <p:txBody>
          <a:bodyPr numCol="1">
            <a:normAutofit/>
          </a:bodyPr>
          <a:lstStyle/>
          <a:p>
            <a:pPr indent="-342900" lvl="1" marL="342900">
              <a:spcBef>
                <a:spcPts val="2000"/>
              </a:spcBef>
              <a:buClr>
                <a:schemeClr val="accent1"/>
              </a:buClr>
            </a:pPr>
            <a:r>
              <a:rPr dirty="0" lang="en-US" sz="4000">
                <a:solidFill>
                  <a:srgbClr val="FFC000"/>
                </a:solidFill>
              </a:rPr>
              <a:t>Measures the well-being of a country’s people by factoring in adult literacy, life expectancy, educational enrollment and GDP</a:t>
            </a:r>
          </a:p>
        </p:txBody>
      </p:sp>
    </p:spTree>
    <p:extLst>
      <p:ext uri="{BB962C8B-B14F-4D97-AF65-F5344CB8AC3E}">
        <p14:creationId xmlns:p14="http://schemas.microsoft.com/office/powerpoint/2010/main" val="2333419536"/>
      </p:ext>
    </p:extLst>
  </p:cSld>
  <p:clrMapOvr>
    <a:masterClrMapping/>
  </p:clrMapOvr>
  <p:timing>
    <p:tnLst>
      <p:par>
        <p:cTn dur="indefinite" id="1" nodeType="tmRoot" restart="never"/>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Welfare State</a:t>
            </a:r>
            <a:endParaRPr dirty="0" lang="en-US" sz="6600"/>
          </a:p>
        </p:txBody>
      </p:sp>
      <p:sp>
        <p:nvSpPr>
          <p:cNvPr id="3" name="Content Placeholder 2"/>
          <p:cNvSpPr>
            <a:spLocks noGrp="1"/>
          </p:cNvSpPr>
          <p:nvPr>
            <p:ph idx="1"/>
          </p:nvPr>
        </p:nvSpPr>
        <p:spPr/>
        <p:txBody>
          <a:bodyPr numCol="1">
            <a:normAutofit/>
          </a:bodyPr>
          <a:lstStyle/>
          <a:p>
            <a:r>
              <a:rPr dirty="0" lang="en-US" smtClean="0" sz="4400">
                <a:solidFill>
                  <a:srgbClr val="FFC000"/>
                </a:solidFill>
              </a:rPr>
              <a:t>A state which provides a wide array of social services to its members</a:t>
            </a:r>
            <a:endParaRPr dirty="0" lang="en-US" sz="4400">
              <a:solidFill>
                <a:srgbClr val="FFC000"/>
              </a:solidFill>
            </a:endParaRPr>
          </a:p>
        </p:txBody>
      </p:sp>
    </p:spTree>
    <p:extLst>
      <p:ext uri="{BB962C8B-B14F-4D97-AF65-F5344CB8AC3E}">
        <p14:creationId xmlns:p14="http://schemas.microsoft.com/office/powerpoint/2010/main" val="4162673205"/>
      </p:ext>
    </p:extLst>
  </p:cSld>
  <p:clrMapOvr>
    <a:masterClrMapping/>
  </p:clrMapOvr>
  <p:timing>
    <p:tnLst>
      <p:par>
        <p:cTn dur="indefinite" id="1" nodeType="tmRoot" restart="never"/>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
            <a:ext cx="8854440" cy="1463040"/>
          </a:xfrm>
        </p:spPr>
        <p:txBody>
          <a:bodyPr numCol="1">
            <a:normAutofit/>
          </a:bodyPr>
          <a:lstStyle/>
          <a:p>
            <a:r>
              <a:rPr dirty="0" lang="en-US" smtClean="0"/>
              <a:t>Substantive/Liberal Democracy</a:t>
            </a:r>
            <a:endParaRPr dirty="0" lang="en-US"/>
          </a:p>
        </p:txBody>
      </p:sp>
      <p:sp>
        <p:nvSpPr>
          <p:cNvPr id="3" name="Content Placeholder 2"/>
          <p:cNvSpPr>
            <a:spLocks noGrp="1"/>
          </p:cNvSpPr>
          <p:nvPr>
            <p:ph idx="1"/>
          </p:nvPr>
        </p:nvSpPr>
        <p:spPr>
          <a:xfrm>
            <a:off x="457200" y="1920240"/>
            <a:ext cx="8229600" cy="4602480"/>
          </a:xfrm>
        </p:spPr>
        <p:txBody>
          <a:bodyPr numCol="1">
            <a:noAutofit/>
          </a:bodyPr>
          <a:lstStyle/>
          <a:p>
            <a:r>
              <a:rPr dirty="0" lang="en-US" sz="3200"/>
              <a:t>Competitive Elections</a:t>
            </a:r>
          </a:p>
          <a:p>
            <a:r>
              <a:rPr dirty="0" lang="en-US" sz="3200"/>
              <a:t>Civil liberties</a:t>
            </a:r>
          </a:p>
          <a:p>
            <a:r>
              <a:rPr dirty="0" lang="en-US" sz="3200"/>
              <a:t>Rule of law</a:t>
            </a:r>
          </a:p>
          <a:p>
            <a:r>
              <a:rPr dirty="0" lang="en-US" sz="3200"/>
              <a:t>Neutrality of the judiciary</a:t>
            </a:r>
          </a:p>
          <a:p>
            <a:r>
              <a:rPr dirty="0" lang="en-US" sz="3200"/>
              <a:t>Open civil society</a:t>
            </a:r>
          </a:p>
          <a:p>
            <a:r>
              <a:rPr dirty="0" lang="en-US" sz="3200"/>
              <a:t>Civilian control of the military</a:t>
            </a:r>
            <a:endParaRPr dirty="0" lang="en-US" smtClean="0" sz="3200"/>
          </a:p>
        </p:txBody>
      </p:sp>
    </p:spTree>
    <p:extLst>
      <p:ext uri="{BB962C8B-B14F-4D97-AF65-F5344CB8AC3E}">
        <p14:creationId xmlns:p14="http://schemas.microsoft.com/office/powerpoint/2010/main" val="1677097922"/>
      </p:ext>
    </p:extLst>
  </p:cSld>
  <p:clrMapOvr>
    <a:masterClrMapping/>
  </p:clrMapOvr>
  <p:timing>
    <p:tnLst>
      <p:par>
        <p:cTn dur="indefinite" id="1" nodeType="tmRoot" restart="never"/>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Freedom House</a:t>
            </a:r>
            <a:endParaRPr dirty="0" lang="en-US" sz="6600"/>
          </a:p>
        </p:txBody>
      </p:sp>
      <p:sp>
        <p:nvSpPr>
          <p:cNvPr id="3" name="Content Placeholder 2"/>
          <p:cNvSpPr>
            <a:spLocks noGrp="1"/>
          </p:cNvSpPr>
          <p:nvPr>
            <p:ph idx="1"/>
          </p:nvPr>
        </p:nvSpPr>
        <p:spPr/>
        <p:txBody>
          <a:bodyPr numCol="1">
            <a:normAutofit/>
          </a:bodyPr>
          <a:lstStyle/>
          <a:p>
            <a:r>
              <a:rPr dirty="0" lang="en-US" smtClean="0" sz="4400">
                <a:solidFill>
                  <a:srgbClr val="FFC000"/>
                </a:solidFill>
              </a:rPr>
              <a:t>Measures political rights &amp; civil liberties</a:t>
            </a:r>
          </a:p>
          <a:p>
            <a:r>
              <a:rPr dirty="0" lang="en-US" smtClean="0" sz="4400"/>
              <a:t>Free, Partly Free, Not Free</a:t>
            </a:r>
            <a:endParaRPr dirty="0" lang="en-US" sz="4400"/>
          </a:p>
        </p:txBody>
      </p:sp>
    </p:spTree>
    <p:extLst>
      <p:ext uri="{BB962C8B-B14F-4D97-AF65-F5344CB8AC3E}">
        <p14:creationId xmlns:p14="http://schemas.microsoft.com/office/powerpoint/2010/main" val="2384753739"/>
      </p:ext>
    </p:extLst>
  </p:cSld>
  <p:clrMapOvr>
    <a:masterClrMapping/>
  </p:clrMapOvr>
  <p:timing>
    <p:tnLst>
      <p:par>
        <p:cTn dur="indefinite" id="1" nodeType="tmRoot" restart="never"/>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Democratic Deficit</a:t>
            </a:r>
            <a:endParaRPr dirty="0" lang="en-US" sz="6600"/>
          </a:p>
        </p:txBody>
      </p:sp>
      <p:sp>
        <p:nvSpPr>
          <p:cNvPr id="3" name="Content Placeholder 2"/>
          <p:cNvSpPr>
            <a:spLocks noGrp="1"/>
          </p:cNvSpPr>
          <p:nvPr>
            <p:ph idx="1"/>
          </p:nvPr>
        </p:nvSpPr>
        <p:spPr/>
        <p:txBody>
          <a:bodyPr numCol="1">
            <a:normAutofit/>
          </a:bodyPr>
          <a:lstStyle/>
          <a:p>
            <a:r>
              <a:rPr dirty="0" lang="en-US" smtClean="0" sz="2800">
                <a:solidFill>
                  <a:srgbClr val="FFB91D"/>
                </a:solidFill>
              </a:rPr>
              <a:t>A democratic deficit occurs when ostensibly democratic organizations or institutions in fact fall short of fulfilling what are believed to be the principles of democracy</a:t>
            </a:r>
            <a:endParaRPr dirty="0" lang="en-US" sz="2800">
              <a:solidFill>
                <a:srgbClr val="FFB91D"/>
              </a:solidFill>
            </a:endParaRPr>
          </a:p>
        </p:txBody>
      </p:sp>
    </p:spTree>
    <p:extLst>
      <p:ext uri="{BB962C8B-B14F-4D97-AF65-F5344CB8AC3E}">
        <p14:creationId xmlns:p14="http://schemas.microsoft.com/office/powerpoint/2010/main" val="2193535043"/>
      </p:ext>
    </p:extLst>
  </p:cSld>
  <p:clrMapOvr>
    <a:masterClrMapping/>
  </p:clrMapOvr>
  <p:timing>
    <p:tnLst>
      <p:par>
        <p:cTn dur="indefinite" id="1" nodeType="tmRoot" restart="never"/>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Illiberal Democracy</a:t>
            </a:r>
            <a:endParaRPr dirty="0" lang="en-US" sz="6000"/>
          </a:p>
        </p:txBody>
      </p:sp>
      <p:sp>
        <p:nvSpPr>
          <p:cNvPr id="3" name="Content Placeholder 2"/>
          <p:cNvSpPr>
            <a:spLocks noGrp="1"/>
          </p:cNvSpPr>
          <p:nvPr>
            <p:ph idx="1"/>
          </p:nvPr>
        </p:nvSpPr>
        <p:spPr/>
        <p:txBody>
          <a:bodyPr numCol="1">
            <a:normAutofit/>
          </a:bodyPr>
          <a:lstStyle/>
          <a:p>
            <a:r>
              <a:rPr dirty="0" lang="en-US" smtClean="0" sz="2800">
                <a:solidFill>
                  <a:srgbClr val="FFB91D"/>
                </a:solidFill>
              </a:rPr>
              <a:t>A procedural democratic regime where the citizenry does not benefit from the full array of rights and freedoms that one would expect in a democracy</a:t>
            </a:r>
          </a:p>
          <a:p>
            <a:pPr lvl="0"/>
            <a:r>
              <a:rPr dirty="0" lang="en-US" smtClean="0" sz="2800"/>
              <a:t>Example:  competitive elections but lack of civil liberties and rights</a:t>
            </a:r>
          </a:p>
          <a:p>
            <a:endParaRPr dirty="0" lang="en-US" sz="2800"/>
          </a:p>
        </p:txBody>
      </p:sp>
    </p:spTree>
    <p:extLst>
      <p:ext uri="{BB962C8B-B14F-4D97-AF65-F5344CB8AC3E}">
        <p14:creationId xmlns:p14="http://schemas.microsoft.com/office/powerpoint/2010/main" val="2395669560"/>
      </p:ext>
    </p:extLst>
  </p:cSld>
  <p:clrMapOvr>
    <a:masterClrMapping/>
  </p:clrMapOvr>
  <p:timing>
    <p:tnLst>
      <p:par>
        <p:cTn dur="indefinite" id="1" nodeType="tmRoot" restart="never"/>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pPr lvl="0"/>
            <a:r>
              <a:rPr dirty="0" lang="en-US" smtClean="0" sz="7200"/>
              <a:t>Authoritarian Rule</a:t>
            </a:r>
            <a:endParaRPr dirty="0" lang="en-US" sz="7200"/>
          </a:p>
        </p:txBody>
      </p:sp>
      <p:sp>
        <p:nvSpPr>
          <p:cNvPr id="3" name="Content Placeholder 2"/>
          <p:cNvSpPr>
            <a:spLocks noGrp="1"/>
          </p:cNvSpPr>
          <p:nvPr>
            <p:ph idx="1"/>
          </p:nvPr>
        </p:nvSpPr>
        <p:spPr/>
        <p:txBody>
          <a:bodyPr numCol="1">
            <a:normAutofit/>
          </a:bodyPr>
          <a:lstStyle/>
          <a:p>
            <a:r>
              <a:rPr dirty="0" lang="en-US" smtClean="0" sz="3200">
                <a:solidFill>
                  <a:srgbClr val="FFB91D"/>
                </a:solidFill>
              </a:rPr>
              <a:t>A system of rule in which power depends not on popular legitimacy but on the coercive force of the political authorities</a:t>
            </a:r>
            <a:endParaRPr dirty="0" lang="en-US" sz="3200">
              <a:solidFill>
                <a:srgbClr val="FFB91D"/>
              </a:solidFill>
            </a:endParaRPr>
          </a:p>
        </p:txBody>
      </p:sp>
    </p:spTree>
    <p:extLst>
      <p:ext uri="{BB962C8B-B14F-4D97-AF65-F5344CB8AC3E}">
        <p14:creationId xmlns:p14="http://schemas.microsoft.com/office/powerpoint/2010/main" val="360451158"/>
      </p:ext>
    </p:extLst>
  </p:cSld>
  <p:clrMapOvr>
    <a:masterClrMapping/>
  </p:clrMapOvr>
  <p:timing>
    <p:tnLst>
      <p:par>
        <p:cTn dur="indefinite" id="1" nodeType="tmRoot" restart="never"/>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7200"/>
              <a:t>Oligarchy</a:t>
            </a:r>
            <a:endParaRPr dirty="0" lang="en-US"/>
          </a:p>
        </p:txBody>
      </p:sp>
      <p:sp>
        <p:nvSpPr>
          <p:cNvPr id="3" name="Content Placeholder 2"/>
          <p:cNvSpPr>
            <a:spLocks noGrp="1"/>
          </p:cNvSpPr>
          <p:nvPr>
            <p:ph idx="1"/>
          </p:nvPr>
        </p:nvSpPr>
        <p:spPr>
          <a:xfrm>
            <a:off x="457200" y="2057400"/>
            <a:ext cx="8229600" cy="4507675"/>
          </a:xfrm>
        </p:spPr>
        <p:txBody>
          <a:bodyPr numCol="1">
            <a:normAutofit/>
          </a:bodyPr>
          <a:lstStyle/>
          <a:p>
            <a:r>
              <a:rPr dirty="0" lang="en-US" sz="4400">
                <a:solidFill>
                  <a:srgbClr val="FFC000"/>
                </a:solidFill>
              </a:rPr>
              <a:t>A</a:t>
            </a:r>
            <a:r>
              <a:rPr dirty="0" lang="en-US" smtClean="0" sz="4400">
                <a:solidFill>
                  <a:srgbClr val="FFC000"/>
                </a:solidFill>
              </a:rPr>
              <a:t> system of governance dominated by a small powerful and wealthy group in a state</a:t>
            </a:r>
          </a:p>
          <a:p>
            <a:pPr lvl="1"/>
            <a:r>
              <a:rPr dirty="0" lang="en-US" smtClean="0" sz="2400"/>
              <a:t>Rule by few</a:t>
            </a:r>
          </a:p>
          <a:p>
            <a:pPr lvl="1"/>
            <a:r>
              <a:rPr dirty="0" lang="en-US" smtClean="0" sz="2400"/>
              <a:t>Important political rights are withheld from the majority of the population</a:t>
            </a:r>
          </a:p>
          <a:p>
            <a:pPr lvl="1"/>
            <a:r>
              <a:rPr dirty="0" lang="en-US" smtClean="0" sz="2400"/>
              <a:t>Example:  South Africa during apartheid</a:t>
            </a:r>
          </a:p>
          <a:p>
            <a:endParaRPr dirty="0" lang="en-US" sz="4400"/>
          </a:p>
        </p:txBody>
      </p:sp>
    </p:spTree>
    <p:extLst>
      <p:ext uri="{BB962C8B-B14F-4D97-AF65-F5344CB8AC3E}">
        <p14:creationId xmlns:p14="http://schemas.microsoft.com/office/powerpoint/2010/main" val="3823655892"/>
      </p:ext>
    </p:extLst>
  </p:cSld>
  <p:clrMapOvr>
    <a:masterClrMapping/>
  </p:clrMapOvr>
  <p:timing>
    <p:tnLst>
      <p:par>
        <p:cTn dur="indefinite" id="1" nodeType="tmRoot" restart="never"/>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Military Rule</a:t>
            </a:r>
            <a:endParaRPr dirty="0" lang="en-US" sz="7200"/>
          </a:p>
        </p:txBody>
      </p:sp>
      <p:sp>
        <p:nvSpPr>
          <p:cNvPr id="3" name="Content Placeholder 2"/>
          <p:cNvSpPr>
            <a:spLocks noGrp="1"/>
          </p:cNvSpPr>
          <p:nvPr>
            <p:ph idx="1"/>
          </p:nvPr>
        </p:nvSpPr>
        <p:spPr/>
        <p:txBody>
          <a:bodyPr numCol="1">
            <a:normAutofit/>
          </a:bodyPr>
          <a:lstStyle/>
          <a:p>
            <a:r>
              <a:rPr dirty="0" lang="en-US" smtClean="0" sz="4000">
                <a:solidFill>
                  <a:srgbClr val="FFB91D"/>
                </a:solidFill>
              </a:rPr>
              <a:t>Military control of the government by armed forces</a:t>
            </a:r>
            <a:endParaRPr dirty="0" lang="en-US" sz="4000">
              <a:solidFill>
                <a:srgbClr val="FFB91D"/>
              </a:solidFill>
            </a:endParaRPr>
          </a:p>
        </p:txBody>
      </p:sp>
    </p:spTree>
    <p:extLst>
      <p:ext uri="{BB962C8B-B14F-4D97-AF65-F5344CB8AC3E}">
        <p14:creationId xmlns:p14="http://schemas.microsoft.com/office/powerpoint/2010/main" val="1701209416"/>
      </p:ext>
    </p:extLst>
  </p:cSld>
  <p:clrMapOvr>
    <a:masterClrMapping/>
  </p:clrMapOvr>
  <p:timing>
    <p:tnLst>
      <p:par>
        <p:cTn dur="indefinite" id="1" nodeType="tmRoot" restart="never"/>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Totalitarian Systems</a:t>
            </a:r>
            <a:endParaRPr dirty="0" lang="en-US" sz="6000"/>
          </a:p>
        </p:txBody>
      </p:sp>
      <p:sp>
        <p:nvSpPr>
          <p:cNvPr id="3" name="Content Placeholder 2"/>
          <p:cNvSpPr>
            <a:spLocks noGrp="1"/>
          </p:cNvSpPr>
          <p:nvPr>
            <p:ph idx="1"/>
          </p:nvPr>
        </p:nvSpPr>
        <p:spPr>
          <a:xfrm>
            <a:off x="457200" y="1843088"/>
            <a:ext cx="8229600" cy="4743450"/>
          </a:xfrm>
        </p:spPr>
        <p:txBody>
          <a:bodyPr numCol="1">
            <a:noAutofit/>
          </a:bodyPr>
          <a:lstStyle/>
          <a:p>
            <a:r>
              <a:rPr dirty="0" lang="en-US" smtClean="0" sz="3200">
                <a:solidFill>
                  <a:srgbClr val="FFC000"/>
                </a:solidFill>
              </a:rPr>
              <a:t>A political system in which the state attempts to exercise total control over all aspects of public and private life, including, the economy, culture, education, and social organizations, through an integrated system of ideological, economic and political control</a:t>
            </a:r>
          </a:p>
          <a:p>
            <a:r>
              <a:rPr dirty="0" lang="en-US" smtClean="0" sz="3200"/>
              <a:t>Usually rely on terror as a means to exercise power</a:t>
            </a:r>
            <a:endParaRPr dirty="0" lang="en-US" sz="3200"/>
          </a:p>
        </p:txBody>
      </p:sp>
    </p:spTree>
    <p:extLst>
      <p:ext uri="{BB962C8B-B14F-4D97-AF65-F5344CB8AC3E}">
        <p14:creationId xmlns:p14="http://schemas.microsoft.com/office/powerpoint/2010/main" val="2302041207"/>
      </p:ext>
    </p:extLst>
  </p:cSld>
  <p:clrMapOvr>
    <a:masterClrMapping/>
  </p:clrMapOvr>
  <p:timing>
    <p:tnLst>
      <p:par>
        <p:cTn dur="indefinite" id="1" nodeType="tmRoot" restart="never"/>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numCol="1">
            <a:normAutofit/>
          </a:bodyPr>
          <a:lstStyle/>
          <a:p>
            <a:pPr algn="ctr"/>
            <a:r>
              <a:rPr dirty="0" lang="en-US" smtClean="0">
                <a:latin charset="0" pitchFamily="34" typeface="Berlin Sans FB Demi"/>
              </a:rPr>
              <a:t>Power, Sovereignty, &amp; Authority</a:t>
            </a:r>
            <a:endParaRPr dirty="0" lang="en-US">
              <a:latin charset="0" pitchFamily="34" typeface="Berlin Sans FB Demi"/>
            </a:endParaRPr>
          </a:p>
        </p:txBody>
      </p:sp>
      <p:sp>
        <p:nvSpPr>
          <p:cNvPr id="3" name="Subtitle 2"/>
          <p:cNvSpPr>
            <a:spLocks noGrp="1"/>
          </p:cNvSpPr>
          <p:nvPr>
            <p:ph idx="1" type="subTitle"/>
          </p:nvPr>
        </p:nvSpPr>
        <p:spPr>
          <a:xfrm>
            <a:off x="5365376" y="5160192"/>
            <a:ext cx="3653117" cy="883024"/>
          </a:xfrm>
        </p:spPr>
        <p:txBody>
          <a:bodyPr numCol="1">
            <a:noAutofit/>
          </a:bodyPr>
          <a:lstStyle/>
          <a:p>
            <a:pPr algn="ctr"/>
            <a:r>
              <a:rPr b="0" dirty="0" lang="en-US" smtClean="0" sz="4800">
                <a:latin charset="0" pitchFamily="34" typeface="Berlin Sans FB Demi"/>
              </a:rPr>
              <a:t>Key Concepts</a:t>
            </a:r>
            <a:endParaRPr b="0" dirty="0" lang="en-US" sz="4800">
              <a:latin charset="0" pitchFamily="34" typeface="Berlin Sans FB Demi"/>
            </a:endParaRPr>
          </a:p>
        </p:txBody>
      </p:sp>
      <p:sp>
        <p:nvSpPr>
          <p:cNvPr id="4" name="TextBox 3"/>
          <p:cNvSpPr txBox="1"/>
          <p:nvPr/>
        </p:nvSpPr>
        <p:spPr>
          <a:xfrm>
            <a:off x="1861631" y="4790860"/>
            <a:ext cx="184666" cy="369332"/>
          </a:xfrm>
          <a:prstGeom prst="rect">
            <a:avLst/>
          </a:prstGeom>
          <a:noFill/>
        </p:spPr>
        <p:txBody>
          <a:bodyPr numCol="1" rtlCol="0" wrap="none">
            <a:spAutoFit/>
          </a:bodyPr>
          <a:lstStyle/>
          <a:p>
            <a:endParaRPr lang="en-US"/>
          </a:p>
        </p:txBody>
      </p:sp>
    </p:spTree>
    <p:extLst>
      <p:ext uri="{BB962C8B-B14F-4D97-AF65-F5344CB8AC3E}">
        <p14:creationId xmlns:p14="http://schemas.microsoft.com/office/powerpoint/2010/main" val="516566711"/>
      </p:ext>
    </p:extLst>
  </p:cSld>
  <p:clrMapOvr>
    <a:masterClrMapping/>
  </p:clrMapOvr>
  <p:timing>
    <p:tnLst>
      <p:par>
        <p:cTn dur="indefinite" id="1" nodeType="tmRoot" restart="never"/>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49816" cy="1143000"/>
          </a:xfrm>
        </p:spPr>
        <p:txBody>
          <a:bodyPr numCol="1">
            <a:normAutofit fontScale="90000"/>
          </a:bodyPr>
          <a:lstStyle/>
          <a:p>
            <a:r>
              <a:rPr dirty="0" lang="en-US" smtClean="0" sz="6000"/>
              <a:t>Totalitarian Systems (cont.)</a:t>
            </a:r>
            <a:endParaRPr dirty="0" lang="en-US" sz="6000"/>
          </a:p>
        </p:txBody>
      </p:sp>
      <p:sp>
        <p:nvSpPr>
          <p:cNvPr id="3" name="Content Placeholder 2"/>
          <p:cNvSpPr>
            <a:spLocks noGrp="1"/>
          </p:cNvSpPr>
          <p:nvPr>
            <p:ph idx="1"/>
          </p:nvPr>
        </p:nvSpPr>
        <p:spPr/>
        <p:txBody>
          <a:bodyPr numCol="1">
            <a:noAutofit/>
          </a:bodyPr>
          <a:lstStyle/>
          <a:p>
            <a:r>
              <a:rPr dirty="0" lang="en-US" smtClean="0" sz="3200"/>
              <a:t>Government systems in which the government constricts rights and privacy of its citizens in a severe manner</a:t>
            </a:r>
          </a:p>
          <a:p>
            <a:r>
              <a:rPr dirty="0" lang="en-US" smtClean="0" sz="3200"/>
              <a:t>Most authoritarian and totalitarian regimes have lost legitimacy today</a:t>
            </a:r>
          </a:p>
        </p:txBody>
      </p:sp>
    </p:spTree>
    <p:extLst>
      <p:ext uri="{BB962C8B-B14F-4D97-AF65-F5344CB8AC3E}">
        <p14:creationId xmlns:p14="http://schemas.microsoft.com/office/powerpoint/2010/main" val="1004254369"/>
      </p:ext>
    </p:extLst>
  </p:cSld>
  <p:clrMapOvr>
    <a:masterClrMapping/>
  </p:clrMapOvr>
  <p:timing>
    <p:tnLst>
      <p:par>
        <p:cTn dur="indefinite" id="1" nodeType="tmRoot" restart="never"/>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49816" cy="1143000"/>
          </a:xfrm>
        </p:spPr>
        <p:txBody>
          <a:bodyPr numCol="1">
            <a:normAutofit/>
          </a:bodyPr>
          <a:lstStyle/>
          <a:p>
            <a:r>
              <a:rPr dirty="0" lang="en-US" smtClean="0" sz="6000"/>
              <a:t>Theocracy</a:t>
            </a:r>
            <a:endParaRPr dirty="0" lang="en-US" sz="6000"/>
          </a:p>
        </p:txBody>
      </p:sp>
      <p:sp>
        <p:nvSpPr>
          <p:cNvPr id="3" name="Content Placeholder 2"/>
          <p:cNvSpPr>
            <a:spLocks noGrp="1"/>
          </p:cNvSpPr>
          <p:nvPr>
            <p:ph idx="1"/>
          </p:nvPr>
        </p:nvSpPr>
        <p:spPr/>
        <p:txBody>
          <a:bodyPr numCol="1">
            <a:noAutofit/>
          </a:bodyPr>
          <a:lstStyle/>
          <a:p>
            <a:r>
              <a:rPr dirty="0" lang="en-US" sz="3200">
                <a:solidFill>
                  <a:srgbClr val="FFC000"/>
                </a:solidFill>
              </a:rPr>
              <a:t>A state dominated by the clergy, who rule on the grounds that they are the only interpreters of God’s will and </a:t>
            </a:r>
            <a:r>
              <a:rPr dirty="0" lang="en-US" smtClean="0" sz="3200">
                <a:solidFill>
                  <a:srgbClr val="FFC000"/>
                </a:solidFill>
              </a:rPr>
              <a:t>law</a:t>
            </a:r>
            <a:endParaRPr dirty="0" lang="en-US" smtClean="0" sz="3200">
              <a:solidFill>
                <a:srgbClr val="FFC000"/>
              </a:solidFill>
            </a:endParaRPr>
          </a:p>
        </p:txBody>
      </p:sp>
    </p:spTree>
    <p:extLst>
      <p:ext uri="{BB962C8B-B14F-4D97-AF65-F5344CB8AC3E}">
        <p14:creationId xmlns:p14="http://schemas.microsoft.com/office/powerpoint/2010/main" val="313785757"/>
      </p:ext>
    </p:extLst>
  </p:cSld>
  <p:clrMapOvr>
    <a:masterClrMapping/>
  </p:clrMapOvr>
  <p:timing>
    <p:tnLst>
      <p:par>
        <p:cTn dur="indefinite" id="1" nodeType="tmRoot" restart="never"/>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Government</a:t>
            </a:r>
            <a:endParaRPr dirty="0" lang="en-US" sz="6600"/>
          </a:p>
        </p:txBody>
      </p:sp>
      <p:sp>
        <p:nvSpPr>
          <p:cNvPr id="3" name="Content Placeholder 2"/>
          <p:cNvSpPr>
            <a:spLocks noGrp="1"/>
          </p:cNvSpPr>
          <p:nvPr>
            <p:ph idx="1"/>
          </p:nvPr>
        </p:nvSpPr>
        <p:spPr/>
        <p:txBody>
          <a:bodyPr numCol="1">
            <a:normAutofit/>
          </a:bodyPr>
          <a:lstStyle/>
          <a:p>
            <a:r>
              <a:rPr dirty="0" lang="en-US" smtClean="0" sz="3600">
                <a:solidFill>
                  <a:srgbClr val="FFC000"/>
                </a:solidFill>
              </a:rPr>
              <a:t>The part of the state with legitimate public authority</a:t>
            </a:r>
          </a:p>
          <a:p>
            <a:r>
              <a:rPr dirty="0" lang="en-US" smtClean="0" sz="3600">
                <a:solidFill>
                  <a:srgbClr val="FFC000"/>
                </a:solidFill>
              </a:rPr>
              <a:t>The group of people and organizations that hold political authority in a state at any one time</a:t>
            </a:r>
          </a:p>
          <a:p>
            <a:endParaRPr dirty="0" lang="en-US" sz="3600">
              <a:solidFill>
                <a:srgbClr val="FFC000"/>
              </a:solidFill>
            </a:endParaRPr>
          </a:p>
        </p:txBody>
      </p:sp>
    </p:spTree>
    <p:extLst>
      <p:ext uri="{BB962C8B-B14F-4D97-AF65-F5344CB8AC3E}">
        <p14:creationId xmlns:p14="http://schemas.microsoft.com/office/powerpoint/2010/main" val="2046893273"/>
      </p:ext>
    </p:extLst>
  </p:cSld>
  <p:clrMapOvr>
    <a:masterClrMapping/>
  </p:clrMapOvr>
  <p:timing>
    <p:tnLst>
      <p:par>
        <p:cTn dur="indefinite" id="1" nodeType="tmRoot" restart="never"/>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Legitimacy</a:t>
            </a:r>
            <a:endParaRPr dirty="0" lang="en-US" sz="6600"/>
          </a:p>
        </p:txBody>
      </p:sp>
      <p:sp>
        <p:nvSpPr>
          <p:cNvPr id="3" name="Content Placeholder 2"/>
          <p:cNvSpPr>
            <a:spLocks noGrp="1"/>
          </p:cNvSpPr>
          <p:nvPr>
            <p:ph idx="1"/>
          </p:nvPr>
        </p:nvSpPr>
        <p:spPr>
          <a:xfrm>
            <a:off x="178256" y="1755078"/>
            <a:ext cx="8783792" cy="5102922"/>
          </a:xfrm>
        </p:spPr>
        <p:txBody>
          <a:bodyPr numCol="1">
            <a:noAutofit/>
          </a:bodyPr>
          <a:lstStyle/>
          <a:p>
            <a:pPr indent="-342900" lvl="1" marL="342900">
              <a:spcBef>
                <a:spcPts val="2000"/>
              </a:spcBef>
              <a:buClr>
                <a:schemeClr val="accent1"/>
              </a:buClr>
            </a:pPr>
            <a:r>
              <a:rPr dirty="0" lang="en-US" smtClean="0" sz="2400">
                <a:solidFill>
                  <a:srgbClr val="FFB91D"/>
                </a:solidFill>
              </a:rPr>
              <a:t>Defined as citizens belief in the government’s right to rule</a:t>
            </a:r>
          </a:p>
          <a:p>
            <a:pPr indent="-342900" lvl="1" marL="342900">
              <a:spcBef>
                <a:spcPts val="2000"/>
              </a:spcBef>
              <a:buClr>
                <a:schemeClr val="accent1"/>
              </a:buClr>
            </a:pPr>
            <a:r>
              <a:rPr dirty="0" i="1" lang="en-US" smtClean="0" sz="2000"/>
              <a:t>IT IS THE VIEW OF THE GOVERNMENT FROM THE BOTTOM UP!—THE PEOPLE’S VIEW OF THEIR </a:t>
            </a:r>
            <a:r>
              <a:rPr dirty="0" i="1" lang="en-US" smtClean="0" sz="2000"/>
              <a:t>GOVERNMENT</a:t>
            </a:r>
            <a:endParaRPr dirty="0" i="1" lang="en-US" smtClean="0" sz="2000"/>
          </a:p>
          <a:p>
            <a:r>
              <a:rPr dirty="0" lang="en-US" smtClean="0" sz="2000">
                <a:solidFill>
                  <a:srgbClr val="FFB91D"/>
                </a:solidFill>
              </a:rPr>
              <a:t>A belief that a regime is a proper one and that the government has the right to exercise power</a:t>
            </a:r>
          </a:p>
          <a:p>
            <a:r>
              <a:rPr dirty="0" lang="en-US" smtClean="0" sz="2000">
                <a:solidFill>
                  <a:srgbClr val="FFB91D"/>
                </a:solidFill>
              </a:rPr>
              <a:t>In the contemporary world, a state is said to possess legitimacy when it enjoys consent of the governed, which usually involves democratic procedures and the attempt to evenly distribute resources</a:t>
            </a:r>
          </a:p>
          <a:p>
            <a:pPr lvl="1"/>
            <a:r>
              <a:rPr dirty="0" lang="en-US" smtClean="0" sz="2000"/>
              <a:t>Legitimacy of the political system also provides  foundation for a successful political process</a:t>
            </a:r>
          </a:p>
          <a:p>
            <a:pPr lvl="1"/>
            <a:r>
              <a:rPr dirty="0" lang="en-US" smtClean="0" sz="2000"/>
              <a:t>Legitimacy is based on different things in different countries</a:t>
            </a:r>
          </a:p>
        </p:txBody>
      </p:sp>
      <p:sp>
        <p:nvSpPr>
          <p:cNvPr id="4" name="TextBox 3"/>
          <p:cNvSpPr txBox="1"/>
          <p:nvPr/>
        </p:nvSpPr>
        <p:spPr>
          <a:xfrm>
            <a:off x="178256" y="1626755"/>
            <a:ext cx="184666" cy="369332"/>
          </a:xfrm>
          <a:prstGeom prst="rect">
            <a:avLst/>
          </a:prstGeom>
          <a:noFill/>
        </p:spPr>
        <p:txBody>
          <a:bodyPr numCol="1" rtlCol="0" wrap="none">
            <a:spAutoFit/>
          </a:bodyPr>
          <a:lstStyle/>
          <a:p>
            <a:endParaRPr dirty="0" lang="en-US"/>
          </a:p>
        </p:txBody>
      </p:sp>
    </p:spTree>
    <p:extLst>
      <p:ext uri="{BB962C8B-B14F-4D97-AF65-F5344CB8AC3E}">
        <p14:creationId xmlns:p14="http://schemas.microsoft.com/office/powerpoint/2010/main" val="1636082537"/>
      </p:ext>
    </p:extLst>
  </p:cSld>
  <p:clrMapOvr>
    <a:masterClrMapping/>
  </p:clrMapOvr>
  <p:timing>
    <p:tnLst>
      <p:par>
        <p:cTn dur="indefinite" id="1" nodeType="tmRoot" restart="never"/>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Rational-Legal</a:t>
            </a:r>
            <a:endParaRPr dirty="0" lang="en-US" sz="6600"/>
          </a:p>
        </p:txBody>
      </p:sp>
      <p:sp>
        <p:nvSpPr>
          <p:cNvPr id="3" name="Content Placeholder 2"/>
          <p:cNvSpPr>
            <a:spLocks noGrp="1"/>
          </p:cNvSpPr>
          <p:nvPr>
            <p:ph idx="1"/>
          </p:nvPr>
        </p:nvSpPr>
        <p:spPr>
          <a:xfrm>
            <a:off x="178256" y="1755078"/>
            <a:ext cx="8783792" cy="5102922"/>
          </a:xfrm>
        </p:spPr>
        <p:txBody>
          <a:bodyPr numCol="1">
            <a:noAutofit/>
          </a:bodyPr>
          <a:lstStyle/>
          <a:p>
            <a:pPr indent="-342900" lvl="1" marL="342900">
              <a:spcBef>
                <a:spcPts val="2000"/>
              </a:spcBef>
              <a:buClr>
                <a:schemeClr val="accent1"/>
              </a:buClr>
            </a:pPr>
            <a:r>
              <a:rPr dirty="0" lang="en-US" smtClean="0" sz="3200">
                <a:solidFill>
                  <a:srgbClr val="FFB91D"/>
                </a:solidFill>
              </a:rPr>
              <a:t>Legitimacy b</a:t>
            </a:r>
            <a:r>
              <a:rPr dirty="0" lang="en-US" smtClean="0" sz="3200">
                <a:solidFill>
                  <a:srgbClr val="FFC000"/>
                </a:solidFill>
              </a:rPr>
              <a:t>ased </a:t>
            </a:r>
            <a:r>
              <a:rPr dirty="0" lang="en-US" sz="3200">
                <a:solidFill>
                  <a:srgbClr val="FFC000"/>
                </a:solidFill>
              </a:rPr>
              <a:t>on well-established laws and                                 </a:t>
            </a:r>
            <a:r>
              <a:rPr dirty="0" lang="en-US" smtClean="0" sz="3200">
                <a:solidFill>
                  <a:srgbClr val="FFC000"/>
                </a:solidFill>
              </a:rPr>
              <a:t>procedures</a:t>
            </a:r>
          </a:p>
          <a:p>
            <a:pPr indent="-342900" lvl="1" marL="342900">
              <a:spcBef>
                <a:spcPts val="2000"/>
              </a:spcBef>
              <a:buClr>
                <a:schemeClr val="accent1"/>
              </a:buClr>
            </a:pPr>
            <a:r>
              <a:rPr dirty="0" lang="en-US" smtClean="0" sz="3200"/>
              <a:t>Code Law: based </a:t>
            </a:r>
            <a:r>
              <a:rPr dirty="0" lang="en-US" sz="3200"/>
              <a:t>on written rules/codes of law (China, Mexico, Russia</a:t>
            </a:r>
            <a:r>
              <a:rPr dirty="0" lang="en-US" smtClean="0" sz="3200"/>
              <a:t>)</a:t>
            </a:r>
          </a:p>
          <a:p>
            <a:pPr indent="-342900" lvl="1" marL="342900">
              <a:spcBef>
                <a:spcPts val="2000"/>
              </a:spcBef>
              <a:buClr>
                <a:schemeClr val="accent1"/>
              </a:buClr>
            </a:pPr>
            <a:r>
              <a:rPr dirty="0" lang="en-US" smtClean="0" sz="3200"/>
              <a:t>Common Law: </a:t>
            </a:r>
            <a:r>
              <a:rPr dirty="0" lang="en-US" sz="3200"/>
              <a:t>based on tradition, past practices, and legal precedents (Britain)</a:t>
            </a:r>
          </a:p>
          <a:p>
            <a:pPr indent="-342900" lvl="1" marL="342900">
              <a:spcBef>
                <a:spcPts val="2000"/>
              </a:spcBef>
              <a:buClr>
                <a:schemeClr val="accent1"/>
              </a:buClr>
            </a:pPr>
            <a:endParaRPr dirty="0" lang="en-US" sz="3200">
              <a:solidFill>
                <a:srgbClr val="FFC000"/>
              </a:solidFill>
            </a:endParaRPr>
          </a:p>
        </p:txBody>
      </p:sp>
      <p:sp>
        <p:nvSpPr>
          <p:cNvPr id="4" name="TextBox 3"/>
          <p:cNvSpPr txBox="1"/>
          <p:nvPr/>
        </p:nvSpPr>
        <p:spPr>
          <a:xfrm>
            <a:off x="178256" y="1626755"/>
            <a:ext cx="184666" cy="369332"/>
          </a:xfrm>
          <a:prstGeom prst="rect">
            <a:avLst/>
          </a:prstGeom>
          <a:noFill/>
        </p:spPr>
        <p:txBody>
          <a:bodyPr numCol="1" rtlCol="0" wrap="none">
            <a:spAutoFit/>
          </a:bodyPr>
          <a:lstStyle/>
          <a:p>
            <a:endParaRPr dirty="0" lang="en-US"/>
          </a:p>
        </p:txBody>
      </p:sp>
    </p:spTree>
    <p:extLst>
      <p:ext uri="{BB962C8B-B14F-4D97-AF65-F5344CB8AC3E}">
        <p14:creationId xmlns:p14="http://schemas.microsoft.com/office/powerpoint/2010/main" val="3229786517"/>
      </p:ext>
    </p:extLst>
  </p:cSld>
  <p:clrMapOvr>
    <a:masterClrMapping/>
  </p:clrMapOvr>
  <p:timing>
    <p:tnLst>
      <p:par>
        <p:cTn dur="indefinite" id="1" nodeType="tmRoot" restart="never"/>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8800"/>
              <a:t>Constitution</a:t>
            </a:r>
            <a:endParaRPr dirty="0" lang="en-US" sz="8800"/>
          </a:p>
        </p:txBody>
      </p:sp>
      <p:sp>
        <p:nvSpPr>
          <p:cNvPr id="3" name="Content Placeholder 2"/>
          <p:cNvSpPr>
            <a:spLocks noGrp="1"/>
          </p:cNvSpPr>
          <p:nvPr>
            <p:ph idx="1"/>
          </p:nvPr>
        </p:nvSpPr>
        <p:spPr/>
        <p:txBody>
          <a:bodyPr numCol="1">
            <a:normAutofit/>
          </a:bodyPr>
          <a:lstStyle/>
          <a:p>
            <a:r>
              <a:rPr dirty="0" lang="en-US" smtClean="0" sz="3200">
                <a:solidFill>
                  <a:srgbClr val="FFB91D"/>
                </a:solidFill>
              </a:rPr>
              <a:t>A supreme law that defines the structure of a nation-state’s regime and the legal processes governments must follow</a:t>
            </a:r>
          </a:p>
          <a:p>
            <a:r>
              <a:rPr dirty="0" lang="en-US" smtClean="0" sz="3200"/>
              <a:t>When followed, this establishes rule of law</a:t>
            </a:r>
          </a:p>
          <a:p>
            <a:r>
              <a:rPr dirty="0" lang="en-US" smtClean="0" sz="3200"/>
              <a:t>Needn’t be one document</a:t>
            </a:r>
          </a:p>
          <a:p>
            <a:r>
              <a:rPr dirty="0" lang="en-US" smtClean="0" sz="3200"/>
              <a:t>Contains a set of decision rules</a:t>
            </a:r>
            <a:endParaRPr dirty="0" lang="en-US" sz="3200"/>
          </a:p>
        </p:txBody>
      </p:sp>
    </p:spTree>
    <p:extLst>
      <p:ext uri="{BB962C8B-B14F-4D97-AF65-F5344CB8AC3E}">
        <p14:creationId xmlns:p14="http://schemas.microsoft.com/office/powerpoint/2010/main" val="3603763365"/>
      </p:ext>
    </p:extLst>
  </p:cSld>
  <p:clrMapOvr>
    <a:masterClrMapping/>
  </p:clrMapOvr>
  <p:timing>
    <p:tnLst>
      <p:par>
        <p:cTn dur="indefinite" id="1" nodeType="tmRoot" restart="never"/>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8800"/>
              <a:t>Rule of Law</a:t>
            </a:r>
            <a:endParaRPr dirty="0" lang="en-US" sz="8800"/>
          </a:p>
        </p:txBody>
      </p:sp>
      <p:sp>
        <p:nvSpPr>
          <p:cNvPr id="3" name="Content Placeholder 2"/>
          <p:cNvSpPr>
            <a:spLocks noGrp="1"/>
          </p:cNvSpPr>
          <p:nvPr>
            <p:ph idx="1"/>
          </p:nvPr>
        </p:nvSpPr>
        <p:spPr/>
        <p:txBody>
          <a:bodyPr numCol="1">
            <a:noAutofit/>
          </a:bodyPr>
          <a:lstStyle/>
          <a:p>
            <a:r>
              <a:rPr dirty="0" lang="en-US" smtClean="0" sz="3200">
                <a:solidFill>
                  <a:srgbClr val="FFB91D"/>
                </a:solidFill>
              </a:rPr>
              <a:t>A governance system operating predictably under a known and transparent set of procedural rules (laws)</a:t>
            </a:r>
          </a:p>
          <a:p>
            <a:r>
              <a:rPr dirty="0" lang="en-US" smtClean="0" sz="3200"/>
              <a:t>Also know as, constitutionalism</a:t>
            </a:r>
          </a:p>
          <a:p>
            <a:r>
              <a:rPr dirty="0" lang="en-US" smtClean="0" sz="3200"/>
              <a:t>In all disputes, no matter how important or influential the person is, </a:t>
            </a:r>
            <a:r>
              <a:rPr dirty="0" i="1" lang="en-US" smtClean="0" sz="3200">
                <a:solidFill>
                  <a:srgbClr val="FFB91D"/>
                </a:solidFill>
              </a:rPr>
              <a:t>“the piece of paper wins!”</a:t>
            </a:r>
          </a:p>
          <a:p>
            <a:endParaRPr dirty="0" lang="en-US" sz="3200"/>
          </a:p>
        </p:txBody>
      </p:sp>
    </p:spTree>
    <p:extLst>
      <p:ext uri="{BB962C8B-B14F-4D97-AF65-F5344CB8AC3E}">
        <p14:creationId xmlns:p14="http://schemas.microsoft.com/office/powerpoint/2010/main" val="1946066742"/>
      </p:ext>
    </p:extLst>
  </p:cSld>
  <p:clrMapOvr>
    <a:masterClrMapping/>
  </p:clrMapOvr>
  <p:timing>
    <p:tnLst>
      <p:par>
        <p:cTn dur="indefinite" id="1" nodeType="tmRoot" restart="never"/>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6000"/>
              <a:t>Charismatic Legitimacy</a:t>
            </a:r>
            <a:endParaRPr dirty="0" lang="en-US" sz="6000"/>
          </a:p>
        </p:txBody>
      </p:sp>
      <p:sp>
        <p:nvSpPr>
          <p:cNvPr id="3" name="Content Placeholder 2"/>
          <p:cNvSpPr>
            <a:spLocks noGrp="1"/>
          </p:cNvSpPr>
          <p:nvPr>
            <p:ph idx="1"/>
          </p:nvPr>
        </p:nvSpPr>
        <p:spPr/>
        <p:txBody>
          <a:bodyPr numCol="1">
            <a:noAutofit/>
          </a:bodyPr>
          <a:lstStyle/>
          <a:p>
            <a:r>
              <a:rPr dirty="0" lang="en-US" smtClean="0" sz="3200">
                <a:solidFill>
                  <a:srgbClr val="FFB91D"/>
                </a:solidFill>
              </a:rPr>
              <a:t>A form of authority based on the general population’s personal attachment to a particular leader</a:t>
            </a:r>
          </a:p>
          <a:p>
            <a:endParaRPr dirty="0" lang="en-US" sz="3200"/>
          </a:p>
        </p:txBody>
      </p:sp>
    </p:spTree>
    <p:extLst>
      <p:ext uri="{BB962C8B-B14F-4D97-AF65-F5344CB8AC3E}">
        <p14:creationId xmlns:p14="http://schemas.microsoft.com/office/powerpoint/2010/main" val="3758591082"/>
      </p:ext>
    </p:extLst>
  </p:cSld>
  <p:clrMapOvr>
    <a:masterClrMapping/>
  </p:clrMapOvr>
  <p:timing>
    <p:tnLst>
      <p:par>
        <p:cTn dur="indefinite" id="1" nodeType="tmRoot" restart="never"/>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numCol="1">
            <a:normAutofit/>
          </a:bodyPr>
          <a:lstStyle/>
          <a:p>
            <a:pPr algn="ctr"/>
            <a:r>
              <a:rPr dirty="0" lang="en-US" smtClean="0" sz="6000">
                <a:latin charset="0" pitchFamily="34" typeface="Berlin Sans FB Demi"/>
              </a:rPr>
              <a:t>Political Structures &amp; Institutions</a:t>
            </a:r>
            <a:endParaRPr dirty="0" lang="en-US" sz="6000">
              <a:latin charset="0" pitchFamily="34" typeface="Berlin Sans FB Demi"/>
            </a:endParaRPr>
          </a:p>
        </p:txBody>
      </p:sp>
      <p:sp>
        <p:nvSpPr>
          <p:cNvPr id="3" name="Subtitle 2"/>
          <p:cNvSpPr>
            <a:spLocks noGrp="1"/>
          </p:cNvSpPr>
          <p:nvPr>
            <p:ph idx="1" type="subTitle"/>
          </p:nvPr>
        </p:nvSpPr>
        <p:spPr>
          <a:xfrm>
            <a:off x="5365376" y="5160192"/>
            <a:ext cx="3653117" cy="883024"/>
          </a:xfrm>
        </p:spPr>
        <p:txBody>
          <a:bodyPr numCol="1">
            <a:noAutofit/>
          </a:bodyPr>
          <a:lstStyle/>
          <a:p>
            <a:pPr algn="ctr"/>
            <a:r>
              <a:rPr b="0" dirty="0" lang="en-US" smtClean="0" sz="4800">
                <a:latin charset="0" pitchFamily="34" typeface="Berlin Sans FB Demi"/>
              </a:rPr>
              <a:t>Key Concepts</a:t>
            </a:r>
            <a:endParaRPr b="0" dirty="0" lang="en-US" sz="4800">
              <a:latin charset="0" pitchFamily="34" typeface="Berlin Sans FB Demi"/>
            </a:endParaRPr>
          </a:p>
        </p:txBody>
      </p:sp>
      <p:sp>
        <p:nvSpPr>
          <p:cNvPr id="4" name="TextBox 3"/>
          <p:cNvSpPr txBox="1"/>
          <p:nvPr/>
        </p:nvSpPr>
        <p:spPr>
          <a:xfrm>
            <a:off x="1861631" y="4790860"/>
            <a:ext cx="184666" cy="369332"/>
          </a:xfrm>
          <a:prstGeom prst="rect">
            <a:avLst/>
          </a:prstGeom>
          <a:noFill/>
        </p:spPr>
        <p:txBody>
          <a:bodyPr numCol="1" rtlCol="0" wrap="none">
            <a:spAutoFit/>
          </a:bodyPr>
          <a:lstStyle/>
          <a:p>
            <a:endParaRPr lang="en-US"/>
          </a:p>
        </p:txBody>
      </p:sp>
    </p:spTree>
    <p:extLst>
      <p:ext uri="{BB962C8B-B14F-4D97-AF65-F5344CB8AC3E}">
        <p14:creationId xmlns:p14="http://schemas.microsoft.com/office/powerpoint/2010/main" val="281339951"/>
      </p:ext>
    </p:extLst>
  </p:cSld>
  <p:clrMapOvr>
    <a:masterClrMapping/>
  </p:clrMapOvr>
  <p:timing>
    <p:tnLst>
      <p:par>
        <p:cTn dur="indefinite" id="1" nodeType="tmRoot" restart="never"/>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a:t>Supranational Organizations</a:t>
            </a:r>
            <a:endParaRPr dirty="0" lang="en-US"/>
          </a:p>
        </p:txBody>
      </p:sp>
      <p:sp>
        <p:nvSpPr>
          <p:cNvPr id="3" name="Content Placeholder 2"/>
          <p:cNvSpPr>
            <a:spLocks noGrp="1"/>
          </p:cNvSpPr>
          <p:nvPr>
            <p:ph idx="1"/>
          </p:nvPr>
        </p:nvSpPr>
        <p:spPr/>
        <p:txBody>
          <a:bodyPr numCol="1">
            <a:normAutofit/>
          </a:bodyPr>
          <a:lstStyle/>
          <a:p>
            <a:r>
              <a:rPr dirty="0" lang="en-US" smtClean="0" sz="4400">
                <a:solidFill>
                  <a:srgbClr val="FFC000"/>
                </a:solidFill>
              </a:rPr>
              <a:t>Organizations </a:t>
            </a:r>
            <a:r>
              <a:rPr dirty="0" lang="en-US" sz="4400">
                <a:solidFill>
                  <a:srgbClr val="FFC000"/>
                </a:solidFill>
              </a:rPr>
              <a:t>in which nations are not totally sovereign </a:t>
            </a:r>
            <a:r>
              <a:rPr dirty="0" lang="en-US" smtClean="0" sz="4400">
                <a:solidFill>
                  <a:srgbClr val="FFC000"/>
                </a:solidFill>
              </a:rPr>
              <a:t>actors</a:t>
            </a:r>
          </a:p>
          <a:p>
            <a:pPr lvl="1"/>
            <a:r>
              <a:rPr dirty="0" lang="en-US" smtClean="0"/>
              <a:t>Examples:</a:t>
            </a:r>
          </a:p>
          <a:p>
            <a:pPr lvl="1"/>
            <a:r>
              <a:rPr dirty="0" lang="en-US" smtClean="0"/>
              <a:t>NATO</a:t>
            </a:r>
            <a:endParaRPr dirty="0" lang="en-US"/>
          </a:p>
          <a:p>
            <a:pPr lvl="1"/>
            <a:r>
              <a:rPr dirty="0" lang="en-US"/>
              <a:t>European Union</a:t>
            </a:r>
          </a:p>
          <a:p>
            <a:pPr lvl="1"/>
            <a:r>
              <a:rPr dirty="0" lang="en-US"/>
              <a:t>NAFTA</a:t>
            </a:r>
          </a:p>
          <a:p>
            <a:pPr lvl="1"/>
            <a:r>
              <a:rPr dirty="0" lang="en-US"/>
              <a:t>OPEC</a:t>
            </a:r>
          </a:p>
          <a:p>
            <a:pPr lvl="1"/>
            <a:r>
              <a:rPr dirty="0" lang="en-US"/>
              <a:t>United Nations</a:t>
            </a:r>
          </a:p>
          <a:p>
            <a:endParaRPr dirty="0" lang="en-US" smtClean="0" sz="4400"/>
          </a:p>
        </p:txBody>
      </p:sp>
    </p:spTree>
    <p:extLst>
      <p:ext uri="{BB962C8B-B14F-4D97-AF65-F5344CB8AC3E}">
        <p14:creationId xmlns:p14="http://schemas.microsoft.com/office/powerpoint/2010/main" val="3117508099"/>
      </p:ext>
    </p:extLst>
  </p:cSld>
  <p:clrMapOvr>
    <a:masterClrMapping/>
  </p:clrMapOvr>
  <p:timing>
    <p:tnLst>
      <p:par>
        <p:cTn dur="indefinite" id="1" nodeType="tmRoot" restart="never"/>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600"/>
              <a:t>Power</a:t>
            </a:r>
            <a:endParaRPr dirty="0" lang="en-US"/>
          </a:p>
        </p:txBody>
      </p:sp>
      <p:sp>
        <p:nvSpPr>
          <p:cNvPr id="3" name="Content Placeholder 2"/>
          <p:cNvSpPr>
            <a:spLocks noGrp="1"/>
          </p:cNvSpPr>
          <p:nvPr>
            <p:ph idx="1"/>
          </p:nvPr>
        </p:nvSpPr>
        <p:spPr/>
        <p:txBody>
          <a:bodyPr numCol="1">
            <a:normAutofit/>
          </a:bodyPr>
          <a:lstStyle/>
          <a:p>
            <a:pPr lvl="0"/>
            <a:r>
              <a:rPr dirty="0" lang="en-US" sz="3600">
                <a:solidFill>
                  <a:srgbClr val="FFC000"/>
                </a:solidFill>
                <a:effectLst/>
              </a:rPr>
              <a:t>The ability to direct the behavior of others through coercion, persuasion, or leadership</a:t>
            </a:r>
          </a:p>
        </p:txBody>
      </p:sp>
    </p:spTree>
    <p:extLst>
      <p:ext uri="{BB962C8B-B14F-4D97-AF65-F5344CB8AC3E}">
        <p14:creationId xmlns:p14="http://schemas.microsoft.com/office/powerpoint/2010/main" val="3477674694"/>
      </p:ext>
    </p:extLst>
  </p:cSld>
  <p:clrMapOvr>
    <a:masterClrMapping/>
  </p:clrMapOvr>
  <p:timing>
    <p:tnLst>
      <p:par>
        <p:cTn dur="indefinite" id="1" nodeType="tmRoot" restart="never"/>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a:t>Three Basic Geographic Distributions of Power </a:t>
            </a:r>
            <a:endParaRPr dirty="0" lang="en-US"/>
          </a:p>
        </p:txBody>
      </p:sp>
      <p:sp>
        <p:nvSpPr>
          <p:cNvPr id="3" name="Content Placeholder 2"/>
          <p:cNvSpPr>
            <a:spLocks noGrp="1"/>
          </p:cNvSpPr>
          <p:nvPr>
            <p:ph idx="1"/>
          </p:nvPr>
        </p:nvSpPr>
        <p:spPr/>
        <p:txBody>
          <a:bodyPr numCol="1">
            <a:normAutofit fontScale="92500" lnSpcReduction="10000"/>
          </a:bodyPr>
          <a:lstStyle/>
          <a:p>
            <a:pPr indent="-457200" marL="457200">
              <a:buFont typeface="+mj-lt"/>
              <a:buAutoNum type="arabicPeriod"/>
            </a:pPr>
            <a:r>
              <a:rPr dirty="0" lang="en-US" smtClean="0" sz="4400"/>
              <a:t>Unitary System</a:t>
            </a:r>
          </a:p>
          <a:p>
            <a:pPr indent="-457200" marL="457200">
              <a:buFont typeface="+mj-lt"/>
              <a:buAutoNum type="arabicPeriod"/>
            </a:pPr>
            <a:r>
              <a:rPr dirty="0" lang="en-US" smtClean="0" sz="4400"/>
              <a:t>Confederal System</a:t>
            </a:r>
          </a:p>
          <a:p>
            <a:pPr indent="-457200" marL="457200">
              <a:buFont typeface="+mj-lt"/>
              <a:buAutoNum type="arabicPeriod"/>
            </a:pPr>
            <a:r>
              <a:rPr dirty="0" lang="en-US" smtClean="0" sz="4400"/>
              <a:t>Federal System</a:t>
            </a:r>
          </a:p>
          <a:p>
            <a:endParaRPr dirty="0" lang="en-US" smtClean="0"/>
          </a:p>
          <a:p>
            <a:pPr algn="ctr">
              <a:buNone/>
            </a:pPr>
            <a:r>
              <a:rPr dirty="0" i="1" lang="en-US" smtClean="0" sz="2800"/>
              <a:t>The difference between the three has to do with how power is distributed over a geographic area</a:t>
            </a:r>
            <a:endParaRPr dirty="0" i="1" lang="en-US" sz="2800"/>
          </a:p>
        </p:txBody>
      </p:sp>
    </p:spTree>
    <p:extLst>
      <p:ext uri="{BB962C8B-B14F-4D97-AF65-F5344CB8AC3E}">
        <p14:creationId xmlns:p14="http://schemas.microsoft.com/office/powerpoint/2010/main" val="2438994318"/>
      </p:ext>
    </p:extLst>
  </p:cSld>
  <p:clrMapOvr>
    <a:masterClrMapping/>
  </p:clrMapOvr>
  <p:timing>
    <p:tnLst>
      <p:par>
        <p:cTn dur="indefinite" id="1" nodeType="tmRoot" restart="never"/>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Unitary State</a:t>
            </a:r>
            <a:endParaRPr dirty="0" lang="en-US" sz="6600"/>
          </a:p>
        </p:txBody>
      </p:sp>
      <p:sp>
        <p:nvSpPr>
          <p:cNvPr id="3" name="Content Placeholder 2"/>
          <p:cNvSpPr>
            <a:spLocks noGrp="1"/>
          </p:cNvSpPr>
          <p:nvPr>
            <p:ph idx="1"/>
          </p:nvPr>
        </p:nvSpPr>
        <p:spPr/>
        <p:txBody>
          <a:bodyPr numCol="1">
            <a:normAutofit/>
          </a:bodyPr>
          <a:lstStyle/>
          <a:p>
            <a:r>
              <a:rPr dirty="0" lang="en-US" smtClean="0" sz="4000">
                <a:solidFill>
                  <a:schemeClr val="accent1"/>
                </a:solidFill>
              </a:rPr>
              <a:t>Concentration of political power in a central government as opposed to federalism</a:t>
            </a:r>
          </a:p>
          <a:p>
            <a:r>
              <a:rPr dirty="0" lang="en-US" smtClean="0" sz="2800">
                <a:solidFill>
                  <a:srgbClr val="FFFFFF"/>
                </a:solidFill>
              </a:rPr>
              <a:t>EX:  The United Kingdom, Iran, China</a:t>
            </a:r>
            <a:endParaRPr dirty="0" lang="en-US" sz="2800">
              <a:solidFill>
                <a:srgbClr val="FFFFFF"/>
              </a:solidFill>
            </a:endParaRPr>
          </a:p>
        </p:txBody>
      </p:sp>
    </p:spTree>
    <p:extLst>
      <p:ext uri="{BB962C8B-B14F-4D97-AF65-F5344CB8AC3E}">
        <p14:creationId xmlns:p14="http://schemas.microsoft.com/office/powerpoint/2010/main" val="279761239"/>
      </p:ext>
    </p:extLst>
  </p:cSld>
  <p:clrMapOvr>
    <a:masterClrMapping/>
  </p:clrMapOvr>
  <p:timing>
    <p:tnLst>
      <p:par>
        <p:cTn dur="indefinite" id="1" nodeType="tmRoot" restart="never"/>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Devolution</a:t>
            </a:r>
            <a:endParaRPr dirty="0" lang="en-US" sz="6600"/>
          </a:p>
        </p:txBody>
      </p:sp>
      <p:sp>
        <p:nvSpPr>
          <p:cNvPr id="3" name="Content Placeholder 2"/>
          <p:cNvSpPr>
            <a:spLocks noGrp="1"/>
          </p:cNvSpPr>
          <p:nvPr>
            <p:ph idx="1"/>
          </p:nvPr>
        </p:nvSpPr>
        <p:spPr>
          <a:xfrm>
            <a:off x="457200" y="2057401"/>
            <a:ext cx="8229600" cy="4591916"/>
          </a:xfrm>
        </p:spPr>
        <p:txBody>
          <a:bodyPr numCol="1">
            <a:normAutofit fontScale="92500" lnSpcReduction="10000"/>
          </a:bodyPr>
          <a:lstStyle/>
          <a:p>
            <a:r>
              <a:rPr dirty="0" lang="en-US" smtClean="0" sz="3200">
                <a:solidFill>
                  <a:srgbClr val="FFB91D"/>
                </a:solidFill>
              </a:rPr>
              <a:t>A process in a unitary system of delegating some decision making to local public bodies</a:t>
            </a:r>
          </a:p>
          <a:p>
            <a:r>
              <a:rPr dirty="0" lang="en-US" smtClean="0" sz="3200"/>
              <a:t>The UK is doing this with Scotland and Wales.</a:t>
            </a:r>
          </a:p>
          <a:p>
            <a:r>
              <a:rPr dirty="0" lang="en-US" smtClean="0" sz="3200"/>
              <a:t>This is also a sign of fragmentation</a:t>
            </a:r>
          </a:p>
          <a:p>
            <a:r>
              <a:rPr dirty="0" lang="en-US" smtClean="0" sz="3200"/>
              <a:t>Usually done to reverse or quell separatist movements</a:t>
            </a:r>
          </a:p>
          <a:p>
            <a:r>
              <a:rPr dirty="0" lang="en-US" smtClean="0" sz="3200"/>
              <a:t>Could be described as moving from a unitary system to a federal system</a:t>
            </a:r>
          </a:p>
          <a:p>
            <a:endParaRPr dirty="0" lang="en-US" sz="3200"/>
          </a:p>
        </p:txBody>
      </p:sp>
    </p:spTree>
    <p:extLst>
      <p:ext uri="{BB962C8B-B14F-4D97-AF65-F5344CB8AC3E}">
        <p14:creationId xmlns:p14="http://schemas.microsoft.com/office/powerpoint/2010/main" val="4152655621"/>
      </p:ext>
    </p:extLst>
  </p:cSld>
  <p:clrMapOvr>
    <a:masterClrMapping/>
  </p:clrMapOvr>
  <p:timing>
    <p:tnLst>
      <p:par>
        <p:cTn dur="indefinite" id="1" nodeType="tmRoot" restart="never"/>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Confederal System</a:t>
            </a:r>
            <a:endParaRPr dirty="0" lang="en-US" sz="6600"/>
          </a:p>
        </p:txBody>
      </p:sp>
      <p:sp>
        <p:nvSpPr>
          <p:cNvPr id="3" name="Content Placeholder 2"/>
          <p:cNvSpPr>
            <a:spLocks noGrp="1"/>
          </p:cNvSpPr>
          <p:nvPr>
            <p:ph idx="1"/>
          </p:nvPr>
        </p:nvSpPr>
        <p:spPr>
          <a:xfrm>
            <a:off x="256874" y="1755076"/>
            <a:ext cx="8429926" cy="5102924"/>
          </a:xfrm>
        </p:spPr>
        <p:txBody>
          <a:bodyPr numCol="1">
            <a:noAutofit/>
          </a:bodyPr>
          <a:lstStyle/>
          <a:p>
            <a:r>
              <a:rPr dirty="0" lang="en-US" smtClean="0" sz="4000">
                <a:solidFill>
                  <a:srgbClr val="FFB91D"/>
                </a:solidFill>
              </a:rPr>
              <a:t>A system of government that spreads power among many sub-units (such as states), and has a weak central government</a:t>
            </a:r>
          </a:p>
          <a:p>
            <a:r>
              <a:rPr dirty="0" lang="en-US" smtClean="0" sz="4000"/>
              <a:t>Ex: European Union</a:t>
            </a:r>
          </a:p>
        </p:txBody>
      </p:sp>
    </p:spTree>
    <p:extLst>
      <p:ext uri="{BB962C8B-B14F-4D97-AF65-F5344CB8AC3E}">
        <p14:creationId xmlns:p14="http://schemas.microsoft.com/office/powerpoint/2010/main" val="450993089"/>
      </p:ext>
    </p:extLst>
  </p:cSld>
  <p:clrMapOvr>
    <a:masterClrMapping/>
  </p:clrMapOvr>
  <p:timing>
    <p:tnLst>
      <p:par>
        <p:cTn dur="indefinite" id="1" nodeType="tmRoot" restart="never"/>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Federal System</a:t>
            </a:r>
            <a:endParaRPr dirty="0" lang="en-US" sz="6600"/>
          </a:p>
        </p:txBody>
      </p:sp>
      <p:sp>
        <p:nvSpPr>
          <p:cNvPr id="3" name="Content Placeholder 2"/>
          <p:cNvSpPr>
            <a:spLocks noGrp="1"/>
          </p:cNvSpPr>
          <p:nvPr>
            <p:ph idx="1"/>
          </p:nvPr>
        </p:nvSpPr>
        <p:spPr/>
        <p:txBody>
          <a:bodyPr numCol="1">
            <a:normAutofit/>
          </a:bodyPr>
          <a:lstStyle/>
          <a:p>
            <a:r>
              <a:rPr dirty="0" lang="en-US" smtClean="0" sz="3200">
                <a:solidFill>
                  <a:srgbClr val="FFB91D"/>
                </a:solidFill>
              </a:rPr>
              <a:t>A system of governance in which political authority is shared between the national government and regional or state governments</a:t>
            </a:r>
          </a:p>
          <a:p>
            <a:r>
              <a:rPr dirty="0" lang="en-US" smtClean="0" sz="3200"/>
              <a:t>EX: The United States, Mexico, Nigeria, </a:t>
            </a:r>
            <a:r>
              <a:rPr dirty="0" lang="en-US" smtClean="0" sz="3200"/>
              <a:t>Russia (Asymmetric)</a:t>
            </a:r>
            <a:endParaRPr dirty="0" lang="en-US" sz="3200"/>
          </a:p>
        </p:txBody>
      </p:sp>
    </p:spTree>
    <p:extLst>
      <p:ext uri="{BB962C8B-B14F-4D97-AF65-F5344CB8AC3E}">
        <p14:creationId xmlns:p14="http://schemas.microsoft.com/office/powerpoint/2010/main" val="2295567477"/>
      </p:ext>
    </p:extLst>
  </p:cSld>
  <p:clrMapOvr>
    <a:masterClrMapping/>
  </p:clrMapOvr>
  <p:timing>
    <p:tnLst>
      <p:par>
        <p:cTn dur="indefinite" id="1" nodeType="tmRoot" restart="never"/>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z="5400"/>
              <a:t>How </a:t>
            </a:r>
            <a:r>
              <a:rPr dirty="0" lang="en-US" smtClean="0" sz="5400"/>
              <a:t>Devolution Differs </a:t>
            </a:r>
            <a:r>
              <a:rPr dirty="0" lang="en-US" sz="5400"/>
              <a:t>F</a:t>
            </a:r>
            <a:r>
              <a:rPr dirty="0" lang="en-US" smtClean="0" sz="5400"/>
              <a:t>rom Federalism</a:t>
            </a:r>
            <a:r>
              <a:rPr dirty="0" lang="en-US" sz="5400"/>
              <a:t>:</a:t>
            </a:r>
          </a:p>
        </p:txBody>
      </p:sp>
      <p:sp>
        <p:nvSpPr>
          <p:cNvPr id="3" name="Content Placeholder 2"/>
          <p:cNvSpPr>
            <a:spLocks noGrp="1"/>
          </p:cNvSpPr>
          <p:nvPr>
            <p:ph idx="1"/>
          </p:nvPr>
        </p:nvSpPr>
        <p:spPr/>
        <p:txBody>
          <a:bodyPr numCol="1">
            <a:normAutofit fontScale="92500" lnSpcReduction="20000"/>
          </a:bodyPr>
          <a:lstStyle/>
          <a:p>
            <a:r>
              <a:rPr dirty="0" lang="en-US" sz="3200">
                <a:solidFill>
                  <a:srgbClr val="FFB91D"/>
                </a:solidFill>
              </a:rPr>
              <a:t>Power can be taken away in a unitary system (by the central government</a:t>
            </a:r>
            <a:r>
              <a:rPr dirty="0" lang="en-US" smtClean="0" sz="3200">
                <a:solidFill>
                  <a:srgbClr val="FFB91D"/>
                </a:solidFill>
              </a:rPr>
              <a:t>)</a:t>
            </a:r>
            <a:endParaRPr dirty="0" lang="en-US" sz="3200">
              <a:solidFill>
                <a:srgbClr val="FFB91D"/>
              </a:solidFill>
            </a:endParaRPr>
          </a:p>
          <a:p>
            <a:r>
              <a:rPr dirty="0" lang="en-US" sz="3200">
                <a:solidFill>
                  <a:srgbClr val="FFB91D"/>
                </a:solidFill>
              </a:rPr>
              <a:t>Subnational government’s powers are not constitutionally </a:t>
            </a:r>
            <a:r>
              <a:rPr dirty="0" lang="en-US" smtClean="0" sz="3200">
                <a:solidFill>
                  <a:srgbClr val="FFB91D"/>
                </a:solidFill>
              </a:rPr>
              <a:t>protected</a:t>
            </a:r>
            <a:endParaRPr dirty="0" lang="en-US" sz="3200">
              <a:solidFill>
                <a:srgbClr val="FFB91D"/>
              </a:solidFill>
            </a:endParaRPr>
          </a:p>
          <a:p>
            <a:r>
              <a:rPr dirty="0" lang="en-US" sz="3200">
                <a:solidFill>
                  <a:srgbClr val="FFB91D"/>
                </a:solidFill>
              </a:rPr>
              <a:t>In a unitary system decentralization is not necessarily </a:t>
            </a:r>
            <a:r>
              <a:rPr dirty="0" lang="en-US" smtClean="0" sz="3200">
                <a:solidFill>
                  <a:srgbClr val="FFB91D"/>
                </a:solidFill>
              </a:rPr>
              <a:t>symmetrical</a:t>
            </a:r>
            <a:endParaRPr dirty="0" lang="en-US" sz="3200">
              <a:solidFill>
                <a:srgbClr val="FFB91D"/>
              </a:solidFill>
            </a:endParaRPr>
          </a:p>
          <a:p>
            <a:r>
              <a:rPr dirty="0" lang="en-US" sz="3200">
                <a:solidFill>
                  <a:srgbClr val="FFB91D"/>
                </a:solidFill>
              </a:rPr>
              <a:t>Local legislature/government can be dissolved in unitary systems but not in federal </a:t>
            </a:r>
            <a:r>
              <a:rPr dirty="0" lang="en-US" smtClean="0" sz="3200">
                <a:solidFill>
                  <a:srgbClr val="FFB91D"/>
                </a:solidFill>
              </a:rPr>
              <a:t>systems </a:t>
            </a:r>
            <a:endParaRPr dirty="0" lang="en-US" sz="3200">
              <a:solidFill>
                <a:srgbClr val="FFB91D"/>
              </a:solidFill>
            </a:endParaRPr>
          </a:p>
          <a:p>
            <a:endParaRPr dirty="0" lang="en-US" sz="3200">
              <a:solidFill>
                <a:srgbClr val="FFB91D"/>
              </a:solidFill>
            </a:endParaRPr>
          </a:p>
        </p:txBody>
      </p:sp>
    </p:spTree>
    <p:extLst>
      <p:ext uri="{BB962C8B-B14F-4D97-AF65-F5344CB8AC3E}">
        <p14:creationId xmlns:p14="http://schemas.microsoft.com/office/powerpoint/2010/main" val="895472233"/>
      </p:ext>
    </p:extLst>
  </p:cSld>
  <p:clrMapOvr>
    <a:masterClrMapping/>
  </p:clrMapOvr>
  <p:timing>
    <p:tnLst>
      <p:par>
        <p:cTn dur="indefinite" id="1" nodeType="tmRoot" restart="never"/>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a:t>Three Basic Forms of Governments</a:t>
            </a:r>
            <a:endParaRPr dirty="0" lang="en-US"/>
          </a:p>
        </p:txBody>
      </p:sp>
      <p:sp>
        <p:nvSpPr>
          <p:cNvPr id="3" name="Content Placeholder 2"/>
          <p:cNvSpPr>
            <a:spLocks noGrp="1"/>
          </p:cNvSpPr>
          <p:nvPr>
            <p:ph idx="1"/>
          </p:nvPr>
        </p:nvSpPr>
        <p:spPr/>
        <p:txBody>
          <a:bodyPr numCol="1">
            <a:normAutofit fontScale="77500" lnSpcReduction="20000"/>
          </a:bodyPr>
          <a:lstStyle/>
          <a:p>
            <a:pPr indent="-457200" marL="457200">
              <a:buFont typeface="+mj-lt"/>
              <a:buAutoNum type="arabicPeriod"/>
            </a:pPr>
            <a:r>
              <a:rPr dirty="0" lang="en-US" smtClean="0" sz="4400"/>
              <a:t>Parliamentary System</a:t>
            </a:r>
          </a:p>
          <a:p>
            <a:pPr indent="-457200" marL="457200">
              <a:buFont typeface="+mj-lt"/>
              <a:buAutoNum type="arabicPeriod"/>
            </a:pPr>
            <a:r>
              <a:rPr dirty="0" lang="en-US" smtClean="0" sz="4400"/>
              <a:t>Presidential System</a:t>
            </a:r>
          </a:p>
          <a:p>
            <a:pPr indent="-457200" marL="457200">
              <a:buFont typeface="+mj-lt"/>
              <a:buAutoNum type="arabicPeriod"/>
            </a:pPr>
            <a:r>
              <a:rPr dirty="0" lang="en-US" smtClean="0" sz="4400"/>
              <a:t>Mixed Presidential-Parliamentary System</a:t>
            </a:r>
          </a:p>
          <a:p>
            <a:endParaRPr dirty="0" lang="en-US" smtClean="0">
              <a:solidFill>
                <a:srgbClr val="000000"/>
              </a:solidFill>
            </a:endParaRPr>
          </a:p>
          <a:p>
            <a:pPr algn="ctr">
              <a:buNone/>
            </a:pPr>
            <a:r>
              <a:rPr dirty="0" i="1" lang="en-US" smtClean="0" sz="3097"/>
              <a:t>The difference between the three has to do with the origins of power and the relationship between the executive branch and the other branches of government</a:t>
            </a:r>
          </a:p>
        </p:txBody>
      </p:sp>
    </p:spTree>
    <p:extLst>
      <p:ext uri="{BB962C8B-B14F-4D97-AF65-F5344CB8AC3E}">
        <p14:creationId xmlns:p14="http://schemas.microsoft.com/office/powerpoint/2010/main" val="2118198892"/>
      </p:ext>
    </p:extLst>
  </p:cSld>
  <p:clrMapOvr>
    <a:masterClrMapping/>
  </p:clrMapOvr>
  <p:timing>
    <p:tnLst>
      <p:par>
        <p:cTn dur="indefinite" id="1" nodeType="tmRoot" restart="never"/>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Parliamentary System</a:t>
            </a:r>
            <a:endParaRPr dirty="0" lang="en-US" sz="6000"/>
          </a:p>
        </p:txBody>
      </p:sp>
      <p:sp>
        <p:nvSpPr>
          <p:cNvPr id="3" name="Content Placeholder 2"/>
          <p:cNvSpPr>
            <a:spLocks noGrp="1"/>
          </p:cNvSpPr>
          <p:nvPr>
            <p:ph idx="1"/>
          </p:nvPr>
        </p:nvSpPr>
        <p:spPr>
          <a:xfrm>
            <a:off x="0" y="1712270"/>
            <a:ext cx="9144000" cy="5145729"/>
          </a:xfrm>
        </p:spPr>
        <p:txBody>
          <a:bodyPr numCol="1">
            <a:normAutofit fontScale="77500" lnSpcReduction="20000"/>
          </a:bodyPr>
          <a:lstStyle/>
          <a:p>
            <a:r>
              <a:rPr dirty="0" lang="en-US" smtClean="0" sz="3429">
                <a:solidFill>
                  <a:srgbClr val="FFB91D"/>
                </a:solidFill>
              </a:rPr>
              <a:t>A system of governance in which the head of government is chosen by and serves at the pleasure of the </a:t>
            </a:r>
            <a:r>
              <a:rPr dirty="0" lang="en-US" smtClean="0" sz="3429">
                <a:solidFill>
                  <a:srgbClr val="FFB91D"/>
                </a:solidFill>
              </a:rPr>
              <a:t>legislature</a:t>
            </a:r>
            <a:endParaRPr dirty="0" lang="en-US" smtClean="0" sz="3429">
              <a:solidFill>
                <a:srgbClr val="FFB91D"/>
              </a:solidFill>
            </a:endParaRPr>
          </a:p>
          <a:p>
            <a:r>
              <a:rPr dirty="0" lang="en-US" smtClean="0" sz="2800"/>
              <a:t>The legislature rules over all!</a:t>
            </a:r>
          </a:p>
          <a:p>
            <a:r>
              <a:rPr dirty="0" lang="en-US" smtClean="0" sz="2800"/>
              <a:t>Prime Minister is </a:t>
            </a:r>
            <a:r>
              <a:rPr dirty="0" lang="en-US" smtClean="0" sz="2800" u="sng"/>
              <a:t>NOT </a:t>
            </a:r>
            <a:r>
              <a:rPr dirty="0" lang="en-US" smtClean="0" sz="2800"/>
              <a:t>directly elected by people , but by the </a:t>
            </a:r>
            <a:r>
              <a:rPr dirty="0" lang="en-US" smtClean="0" sz="2800"/>
              <a:t>legislature</a:t>
            </a:r>
            <a:endParaRPr dirty="0" lang="en-US" smtClean="0" sz="2800"/>
          </a:p>
          <a:p>
            <a:r>
              <a:rPr dirty="0" lang="en-US" smtClean="0" sz="2800"/>
              <a:t>Because the prime minister and the cabinet are also leaders of the majority party in the legislature, no separation of powers exists between executive and legislative branches—instead they are fused </a:t>
            </a:r>
            <a:r>
              <a:rPr dirty="0" lang="en-US" smtClean="0" sz="2800"/>
              <a:t>together</a:t>
            </a:r>
            <a:endParaRPr dirty="0" lang="en-US" smtClean="0" sz="2800"/>
          </a:p>
          <a:p>
            <a:r>
              <a:rPr dirty="0" lang="en-US" smtClean="0" sz="2800"/>
              <a:t>Fusion of Power!</a:t>
            </a:r>
          </a:p>
          <a:p>
            <a:r>
              <a:rPr dirty="0" lang="en-US" smtClean="0" sz="2800"/>
              <a:t>Executive power is separated between Head of Government (PM) and the Head of State (royalty, president)</a:t>
            </a:r>
          </a:p>
          <a:p>
            <a:endParaRPr dirty="0" lang="en-US" sz="2800"/>
          </a:p>
        </p:txBody>
      </p:sp>
    </p:spTree>
    <p:extLst>
      <p:ext uri="{BB962C8B-B14F-4D97-AF65-F5344CB8AC3E}">
        <p14:creationId xmlns:p14="http://schemas.microsoft.com/office/powerpoint/2010/main" val="829363322"/>
      </p:ext>
    </p:extLst>
  </p:cSld>
  <p:clrMapOvr>
    <a:masterClrMapping/>
  </p:clrMapOvr>
  <p:timing>
    <p:tnLst>
      <p:par>
        <p:cTn dur="indefinite" id="1" nodeType="tmRoot" restart="never"/>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6600"/>
              <a:t>Parliamentary System</a:t>
            </a:r>
            <a:endParaRPr dirty="0" lang="en-US" sz="6600"/>
          </a:p>
        </p:txBody>
      </p:sp>
      <p:sp>
        <p:nvSpPr>
          <p:cNvPr id="3" name="Content Placeholder 2"/>
          <p:cNvSpPr>
            <a:spLocks noGrp="1"/>
          </p:cNvSpPr>
          <p:nvPr>
            <p:ph idx="1"/>
          </p:nvPr>
        </p:nvSpPr>
        <p:spPr>
          <a:xfrm>
            <a:off x="457200" y="2057400"/>
            <a:ext cx="8229600" cy="4800599"/>
          </a:xfrm>
        </p:spPr>
        <p:txBody>
          <a:bodyPr numCol="1">
            <a:normAutofit lnSpcReduction="10000"/>
          </a:bodyPr>
          <a:lstStyle/>
          <a:p>
            <a:r>
              <a:rPr dirty="0" lang="en-US" smtClean="0" sz="3600" u="sng"/>
              <a:t>Characteristics</a:t>
            </a:r>
            <a:r>
              <a:rPr dirty="0" lang="en-US" smtClean="0" sz="3600"/>
              <a:t>:</a:t>
            </a:r>
          </a:p>
          <a:p>
            <a:pPr lvl="1"/>
            <a:r>
              <a:rPr dirty="0" lang="en-US" smtClean="0" sz="3200"/>
              <a:t>High Party Discipline</a:t>
            </a:r>
          </a:p>
          <a:p>
            <a:pPr lvl="1"/>
            <a:r>
              <a:rPr dirty="0" lang="en-US" smtClean="0" sz="3200"/>
              <a:t>Majority party almost always gets its policies implemented</a:t>
            </a:r>
          </a:p>
          <a:p>
            <a:pPr lvl="1"/>
            <a:r>
              <a:rPr dirty="0" lang="en-US" smtClean="0" sz="3200"/>
              <a:t>Cabinet is VERY powerful—initiates legislation and makes policy</a:t>
            </a:r>
          </a:p>
          <a:p>
            <a:pPr lvl="1"/>
            <a:r>
              <a:rPr dirty="0" lang="en-US" smtClean="0" sz="3200"/>
              <a:t>No fixed terms of office—PM must call for election or as the result of a vote of no confidence</a:t>
            </a:r>
          </a:p>
        </p:txBody>
      </p:sp>
    </p:spTree>
    <p:extLst>
      <p:ext uri="{BB962C8B-B14F-4D97-AF65-F5344CB8AC3E}">
        <p14:creationId xmlns:p14="http://schemas.microsoft.com/office/powerpoint/2010/main" val="2359937920"/>
      </p:ext>
    </p:extLst>
  </p:cSld>
  <p:clrMapOvr>
    <a:masterClrMapping/>
  </p:clrMapOvr>
  <p:timing>
    <p:tnLst>
      <p:par>
        <p:cTn dur="indefinite" id="1" nodeType="tmRoot" restart="never"/>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Fusion of Powers</a:t>
            </a:r>
            <a:endParaRPr dirty="0" lang="en-US" sz="6600"/>
          </a:p>
        </p:txBody>
      </p:sp>
      <p:sp>
        <p:nvSpPr>
          <p:cNvPr id="3" name="Content Placeholder 2"/>
          <p:cNvSpPr>
            <a:spLocks noGrp="1"/>
          </p:cNvSpPr>
          <p:nvPr>
            <p:ph idx="1"/>
          </p:nvPr>
        </p:nvSpPr>
        <p:spPr>
          <a:xfrm>
            <a:off x="457200" y="2057400"/>
            <a:ext cx="8229600" cy="4800599"/>
          </a:xfrm>
        </p:spPr>
        <p:txBody>
          <a:bodyPr numCol="1">
            <a:normAutofit/>
          </a:bodyPr>
          <a:lstStyle/>
          <a:p>
            <a:r>
              <a:rPr dirty="0" lang="en-US" smtClean="0" sz="2800">
                <a:solidFill>
                  <a:schemeClr val="accent1"/>
                </a:solidFill>
              </a:rPr>
              <a:t>A system of governance in which authority of government is concentrated in one body</a:t>
            </a:r>
          </a:p>
          <a:p>
            <a:r>
              <a:rPr dirty="0" lang="en-US" smtClean="0" sz="2800"/>
              <a:t>The executive branch is born of the legislative branch of government</a:t>
            </a:r>
          </a:p>
          <a:p>
            <a:r>
              <a:rPr dirty="0" lang="en-US" smtClean="0" sz="2800"/>
              <a:t>In Britain, Parliament is the supreme legislative, executive, and judicial authority</a:t>
            </a:r>
          </a:p>
          <a:p>
            <a:r>
              <a:rPr dirty="0" lang="en-US" smtClean="0" sz="2800"/>
              <a:t>Common pattern in parliamentary systems</a:t>
            </a:r>
            <a:endParaRPr dirty="0" lang="en-US" sz="2800"/>
          </a:p>
        </p:txBody>
      </p:sp>
    </p:spTree>
    <p:extLst>
      <p:ext uri="{BB962C8B-B14F-4D97-AF65-F5344CB8AC3E}">
        <p14:creationId xmlns:p14="http://schemas.microsoft.com/office/powerpoint/2010/main" val="3558596657"/>
      </p:ext>
    </p:extLst>
  </p:cSld>
  <p:clrMapOvr>
    <a:masterClrMapping/>
  </p:clrMapOvr>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600"/>
              <a:t>Authority</a:t>
            </a:r>
            <a:endParaRPr dirty="0" lang="en-US"/>
          </a:p>
        </p:txBody>
      </p:sp>
      <p:sp>
        <p:nvSpPr>
          <p:cNvPr id="3" name="Content Placeholder 2"/>
          <p:cNvSpPr>
            <a:spLocks noGrp="1"/>
          </p:cNvSpPr>
          <p:nvPr>
            <p:ph idx="1"/>
          </p:nvPr>
        </p:nvSpPr>
        <p:spPr/>
        <p:txBody>
          <a:bodyPr numCol="1">
            <a:normAutofit/>
          </a:bodyPr>
          <a:lstStyle/>
          <a:p>
            <a:r>
              <a:rPr dirty="0" lang="en-US" smtClean="0" sz="3600">
                <a:solidFill>
                  <a:srgbClr val="FFC000"/>
                </a:solidFill>
              </a:rPr>
              <a:t>Legal right to exercise power on behalf of the society and/or government</a:t>
            </a:r>
          </a:p>
        </p:txBody>
      </p:sp>
    </p:spTree>
    <p:extLst>
      <p:ext uri="{BB962C8B-B14F-4D97-AF65-F5344CB8AC3E}">
        <p14:creationId xmlns:p14="http://schemas.microsoft.com/office/powerpoint/2010/main" val="1695369744"/>
      </p:ext>
    </p:extLst>
  </p:cSld>
  <p:clrMapOvr>
    <a:masterClrMapping/>
  </p:clrMapOvr>
  <p:timing>
    <p:tnLst>
      <p:par>
        <p:cTn dur="indefinite" id="1" nodeType="tmRoot" restart="never"/>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Vote of Confidence</a:t>
            </a:r>
            <a:endParaRPr dirty="0" lang="en-US" sz="6600"/>
          </a:p>
        </p:txBody>
      </p:sp>
      <p:sp>
        <p:nvSpPr>
          <p:cNvPr id="3" name="Content Placeholder 2"/>
          <p:cNvSpPr>
            <a:spLocks noGrp="1"/>
          </p:cNvSpPr>
          <p:nvPr>
            <p:ph idx="1"/>
          </p:nvPr>
        </p:nvSpPr>
        <p:spPr/>
        <p:txBody>
          <a:bodyPr numCol="1">
            <a:normAutofit/>
          </a:bodyPr>
          <a:lstStyle/>
          <a:p>
            <a:r>
              <a:rPr dirty="0" lang="en-US" smtClean="0" sz="3200">
                <a:solidFill>
                  <a:schemeClr val="accent1"/>
                </a:solidFill>
              </a:rPr>
              <a:t>A vote in parliament expressing support for a government</a:t>
            </a:r>
          </a:p>
          <a:p>
            <a:r>
              <a:rPr dirty="0" lang="en-US" smtClean="0" sz="3200"/>
              <a:t>A government losing a vote of confidence is often expected to resign</a:t>
            </a:r>
            <a:endParaRPr dirty="0" lang="en-US" sz="3200"/>
          </a:p>
        </p:txBody>
      </p:sp>
    </p:spTree>
    <p:extLst>
      <p:ext uri="{BB962C8B-B14F-4D97-AF65-F5344CB8AC3E}">
        <p14:creationId xmlns:p14="http://schemas.microsoft.com/office/powerpoint/2010/main" val="1710848645"/>
      </p:ext>
    </p:extLst>
  </p:cSld>
  <p:clrMapOvr>
    <a:masterClrMapping/>
  </p:clrMapOvr>
  <p:timing>
    <p:tnLst>
      <p:par>
        <p:cTn dur="indefinite" id="1" nodeType="tmRoot" restart="never"/>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Presidential System</a:t>
            </a:r>
            <a:endParaRPr dirty="0" lang="en-US" sz="6600"/>
          </a:p>
        </p:txBody>
      </p:sp>
      <p:sp>
        <p:nvSpPr>
          <p:cNvPr id="3" name="Content Placeholder 2"/>
          <p:cNvSpPr>
            <a:spLocks noGrp="1"/>
          </p:cNvSpPr>
          <p:nvPr>
            <p:ph idx="1"/>
          </p:nvPr>
        </p:nvSpPr>
        <p:spPr>
          <a:xfrm>
            <a:off x="457200" y="1797884"/>
            <a:ext cx="8229600" cy="5060116"/>
          </a:xfrm>
        </p:spPr>
        <p:txBody>
          <a:bodyPr numCol="1">
            <a:normAutofit fontScale="85000" lnSpcReduction="10000"/>
          </a:bodyPr>
          <a:lstStyle/>
          <a:p>
            <a:r>
              <a:rPr dirty="0" lang="en-US" smtClean="0" sz="3200">
                <a:solidFill>
                  <a:schemeClr val="accent1"/>
                </a:solidFill>
              </a:rPr>
              <a:t>An electoral system where citizens vote for legislative representatives as well as for executive branch leaders, and two branches function with separation of powers</a:t>
            </a:r>
          </a:p>
          <a:p>
            <a:r>
              <a:rPr dirty="0" lang="en-US" smtClean="0" sz="3200"/>
              <a:t>The chief executive is elected in a national ballot and is independent of the legislative branch</a:t>
            </a:r>
          </a:p>
          <a:p>
            <a:r>
              <a:rPr dirty="0" lang="en-US" smtClean="0" sz="3200"/>
              <a:t>The roles of the </a:t>
            </a:r>
            <a:r>
              <a:rPr dirty="0" lang="en-US" smtClean="0" sz="3200" u="sng"/>
              <a:t>head of state</a:t>
            </a:r>
            <a:r>
              <a:rPr dirty="0" lang="en-US" smtClean="0" sz="3200"/>
              <a:t> and </a:t>
            </a:r>
            <a:r>
              <a:rPr dirty="0" lang="en-US" smtClean="0" sz="3200" u="sng"/>
              <a:t>head of government</a:t>
            </a:r>
            <a:r>
              <a:rPr dirty="0" lang="en-US" smtClean="0" sz="3200"/>
              <a:t> are given to one person—the president</a:t>
            </a:r>
          </a:p>
          <a:p>
            <a:r>
              <a:rPr dirty="0" lang="en-US" smtClean="0" sz="3200"/>
              <a:t>Three branches of government are therefore separate from one another and can check each other’s power</a:t>
            </a:r>
          </a:p>
        </p:txBody>
      </p:sp>
    </p:spTree>
    <p:extLst>
      <p:ext uri="{BB962C8B-B14F-4D97-AF65-F5344CB8AC3E}">
        <p14:creationId xmlns:p14="http://schemas.microsoft.com/office/powerpoint/2010/main" val="769141847"/>
      </p:ext>
    </p:extLst>
  </p:cSld>
  <p:clrMapOvr>
    <a:masterClrMapping/>
  </p:clrMapOvr>
  <p:timing>
    <p:tnLst>
      <p:par>
        <p:cTn dur="indefinite" id="1" nodeType="tmRoot" restart="never"/>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Presidential System</a:t>
            </a:r>
            <a:endParaRPr dirty="0" lang="en-US" sz="6600"/>
          </a:p>
        </p:txBody>
      </p:sp>
      <p:sp>
        <p:nvSpPr>
          <p:cNvPr id="3" name="Content Placeholder 2"/>
          <p:cNvSpPr>
            <a:spLocks noGrp="1"/>
          </p:cNvSpPr>
          <p:nvPr>
            <p:ph idx="1"/>
          </p:nvPr>
        </p:nvSpPr>
        <p:spPr>
          <a:xfrm>
            <a:off x="457200" y="1797884"/>
            <a:ext cx="8229600" cy="5060116"/>
          </a:xfrm>
        </p:spPr>
        <p:txBody>
          <a:bodyPr numCol="1">
            <a:normAutofit lnSpcReduction="10000"/>
          </a:bodyPr>
          <a:lstStyle/>
          <a:p>
            <a:r>
              <a:rPr dirty="0" lang="en-US" smtClean="0" sz="3600" u="sng">
                <a:solidFill>
                  <a:srgbClr val="FFFFFF"/>
                </a:solidFill>
              </a:rPr>
              <a:t>Characteristics</a:t>
            </a:r>
            <a:r>
              <a:rPr dirty="0" lang="en-US" smtClean="0" sz="3600">
                <a:solidFill>
                  <a:srgbClr val="FFFFFF"/>
                </a:solidFill>
              </a:rPr>
              <a:t>:</a:t>
            </a:r>
          </a:p>
          <a:p>
            <a:pPr lvl="1"/>
            <a:r>
              <a:rPr dirty="0" lang="en-US" smtClean="0" sz="3200">
                <a:solidFill>
                  <a:srgbClr val="FFFFFF"/>
                </a:solidFill>
              </a:rPr>
              <a:t>Separation of Power</a:t>
            </a:r>
          </a:p>
          <a:p>
            <a:pPr lvl="1"/>
            <a:r>
              <a:rPr dirty="0" lang="en-US" smtClean="0" sz="3200">
                <a:solidFill>
                  <a:srgbClr val="FFFFFF"/>
                </a:solidFill>
              </a:rPr>
              <a:t>Power shared equally between legislature and executive</a:t>
            </a:r>
          </a:p>
          <a:p>
            <a:pPr lvl="1"/>
            <a:r>
              <a:rPr dirty="0" lang="en-US" smtClean="0" sz="3200">
                <a:solidFill>
                  <a:srgbClr val="FFFFFF"/>
                </a:solidFill>
              </a:rPr>
              <a:t>Lower party discipline</a:t>
            </a:r>
          </a:p>
          <a:p>
            <a:pPr lvl="1"/>
            <a:r>
              <a:rPr dirty="0" lang="en-US" smtClean="0" sz="3200">
                <a:solidFill>
                  <a:srgbClr val="FFFFFF"/>
                </a:solidFill>
              </a:rPr>
              <a:t>Have fixed terms</a:t>
            </a:r>
          </a:p>
          <a:p>
            <a:pPr lvl="1"/>
            <a:r>
              <a:rPr dirty="0" lang="en-US" smtClean="0" sz="3200">
                <a:solidFill>
                  <a:srgbClr val="FFFFFF"/>
                </a:solidFill>
              </a:rPr>
              <a:t>Since power is diffused, policymaking process is slowed because one branch may question decision made by other </a:t>
            </a:r>
            <a:r>
              <a:rPr dirty="0" lang="en-US" smtClean="0" sz="3200">
                <a:solidFill>
                  <a:srgbClr val="FFFFFF"/>
                </a:solidFill>
              </a:rPr>
              <a:t>groups</a:t>
            </a:r>
            <a:endParaRPr dirty="0" lang="en-US" smtClean="0" sz="3200">
              <a:solidFill>
                <a:srgbClr val="FFFFFF"/>
              </a:solidFill>
            </a:endParaRPr>
          </a:p>
        </p:txBody>
      </p:sp>
    </p:spTree>
    <p:extLst>
      <p:ext uri="{BB962C8B-B14F-4D97-AF65-F5344CB8AC3E}">
        <p14:creationId xmlns:p14="http://schemas.microsoft.com/office/powerpoint/2010/main" val="4010305186"/>
      </p:ext>
    </p:extLst>
  </p:cSld>
  <p:clrMapOvr>
    <a:masterClrMapping/>
  </p:clrMapOvr>
  <p:timing>
    <p:tnLst>
      <p:par>
        <p:cTn dur="indefinite" id="1" nodeType="tmRoot" restart="never"/>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Separation of Power</a:t>
            </a:r>
            <a:endParaRPr dirty="0" lang="en-US" sz="6000"/>
          </a:p>
        </p:txBody>
      </p:sp>
      <p:sp>
        <p:nvSpPr>
          <p:cNvPr id="3" name="Content Placeholder 2"/>
          <p:cNvSpPr>
            <a:spLocks noGrp="1"/>
          </p:cNvSpPr>
          <p:nvPr>
            <p:ph idx="1"/>
          </p:nvPr>
        </p:nvSpPr>
        <p:spPr/>
        <p:txBody>
          <a:bodyPr numCol="1">
            <a:normAutofit/>
          </a:bodyPr>
          <a:lstStyle/>
          <a:p>
            <a:r>
              <a:rPr dirty="0" lang="en-US" smtClean="0" sz="3200">
                <a:solidFill>
                  <a:srgbClr val="FFB91D"/>
                </a:solidFill>
              </a:rPr>
              <a:t>An organization of political institutions within the state in which the executive, legislature, and judiciary have autonomous powers and no branch dominates the others</a:t>
            </a:r>
          </a:p>
          <a:p>
            <a:r>
              <a:rPr dirty="0" lang="en-US" smtClean="0" sz="3200"/>
              <a:t>Common pattern in presidential systems</a:t>
            </a:r>
            <a:endParaRPr dirty="0" lang="en-US" sz="3200"/>
          </a:p>
        </p:txBody>
      </p:sp>
    </p:spTree>
    <p:extLst>
      <p:ext uri="{BB962C8B-B14F-4D97-AF65-F5344CB8AC3E}">
        <p14:creationId xmlns:p14="http://schemas.microsoft.com/office/powerpoint/2010/main" val="1311519374"/>
      </p:ext>
    </p:extLst>
  </p:cSld>
  <p:clrMapOvr>
    <a:masterClrMapping/>
  </p:clrMapOvr>
  <p:timing>
    <p:tnLst>
      <p:par>
        <p:cTn dur="indefinite" id="1" nodeType="tmRoot" restart="never"/>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Checks and Balances</a:t>
            </a:r>
            <a:endParaRPr dirty="0" lang="en-US" sz="6000"/>
          </a:p>
        </p:txBody>
      </p:sp>
      <p:sp>
        <p:nvSpPr>
          <p:cNvPr id="3" name="Content Placeholder 2"/>
          <p:cNvSpPr>
            <a:spLocks noGrp="1"/>
          </p:cNvSpPr>
          <p:nvPr>
            <p:ph idx="1"/>
          </p:nvPr>
        </p:nvSpPr>
        <p:spPr/>
        <p:txBody>
          <a:bodyPr numCol="1">
            <a:normAutofit/>
          </a:bodyPr>
          <a:lstStyle/>
          <a:p>
            <a:r>
              <a:rPr dirty="0" lang="en-US" smtClean="0" sz="3200">
                <a:solidFill>
                  <a:srgbClr val="FFB91D"/>
                </a:solidFill>
              </a:rPr>
              <a:t>A governmental system of divided authority in which coequal branches can restrain each other’s actions</a:t>
            </a:r>
          </a:p>
        </p:txBody>
      </p:sp>
    </p:spTree>
    <p:extLst>
      <p:ext uri="{BB962C8B-B14F-4D97-AF65-F5344CB8AC3E}">
        <p14:creationId xmlns:p14="http://schemas.microsoft.com/office/powerpoint/2010/main" val="3485289714"/>
      </p:ext>
    </p:extLst>
  </p:cSld>
  <p:clrMapOvr>
    <a:masterClrMapping/>
  </p:clrMapOvr>
  <p:timing>
    <p:tnLst>
      <p:par>
        <p:cTn dur="indefinite" id="1" nodeType="tmRoot" restart="never"/>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Impeachment</a:t>
            </a:r>
            <a:endParaRPr dirty="0" lang="en-US" sz="6600"/>
          </a:p>
        </p:txBody>
      </p:sp>
      <p:sp>
        <p:nvSpPr>
          <p:cNvPr id="3" name="Content Placeholder 2"/>
          <p:cNvSpPr>
            <a:spLocks noGrp="1"/>
          </p:cNvSpPr>
          <p:nvPr>
            <p:ph idx="1"/>
          </p:nvPr>
        </p:nvSpPr>
        <p:spPr/>
        <p:txBody>
          <a:bodyPr numCol="1">
            <a:normAutofit/>
          </a:bodyPr>
          <a:lstStyle/>
          <a:p>
            <a:r>
              <a:rPr dirty="0" lang="en-US" smtClean="0" sz="3200">
                <a:solidFill>
                  <a:srgbClr val="FFB91D"/>
                </a:solidFill>
              </a:rPr>
              <a:t>The process provided legislatures in most presidential systems that provides for the removal of presidents before their term is up, but typically only if they are guilty of serious criminal or other wrong doing</a:t>
            </a:r>
            <a:endParaRPr dirty="0" lang="en-US" sz="3200">
              <a:solidFill>
                <a:srgbClr val="FFB91D"/>
              </a:solidFill>
            </a:endParaRPr>
          </a:p>
        </p:txBody>
      </p:sp>
    </p:spTree>
    <p:extLst>
      <p:ext uri="{BB962C8B-B14F-4D97-AF65-F5344CB8AC3E}">
        <p14:creationId xmlns:p14="http://schemas.microsoft.com/office/powerpoint/2010/main" val="2573091742"/>
      </p:ext>
    </p:extLst>
  </p:cSld>
  <p:clrMapOvr>
    <a:masterClrMapping/>
  </p:clrMapOvr>
  <p:timing>
    <p:tnLst>
      <p:par>
        <p:cTn dur="indefinite" id="1" nodeType="tmRoot" restart="never"/>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5400"/>
              <a:t>Mixed Presidential </a:t>
            </a:r>
            <a:br>
              <a:rPr dirty="0" lang="en-US" smtClean="0" sz="5400"/>
            </a:br>
            <a:r>
              <a:rPr dirty="0" lang="en-US" smtClean="0" sz="5400"/>
              <a:t>Parliamentary System</a:t>
            </a:r>
            <a:endParaRPr dirty="0" lang="en-US" sz="5400"/>
          </a:p>
        </p:txBody>
      </p:sp>
      <p:sp>
        <p:nvSpPr>
          <p:cNvPr id="3" name="Content Placeholder 2"/>
          <p:cNvSpPr>
            <a:spLocks noGrp="1"/>
          </p:cNvSpPr>
          <p:nvPr>
            <p:ph idx="1"/>
          </p:nvPr>
        </p:nvSpPr>
        <p:spPr>
          <a:xfrm>
            <a:off x="457200" y="2057400"/>
            <a:ext cx="8229600" cy="4606185"/>
          </a:xfrm>
        </p:spPr>
        <p:txBody>
          <a:bodyPr numCol="1">
            <a:normAutofit fontScale="92500"/>
          </a:bodyPr>
          <a:lstStyle/>
          <a:p>
            <a:pPr indent="-342900" lvl="1" marL="342900">
              <a:spcBef>
                <a:spcPts val="2000"/>
              </a:spcBef>
              <a:buClr>
                <a:schemeClr val="accent1"/>
              </a:buClr>
            </a:pPr>
            <a:r>
              <a:rPr dirty="0" lang="en-US" smtClean="0" sz="3200">
                <a:solidFill>
                  <a:srgbClr val="FFB91D"/>
                </a:solidFill>
              </a:rPr>
              <a:t>A democracy that has some characteristics of a presidential system and some characteristics of a parliamentary system</a:t>
            </a:r>
          </a:p>
          <a:p>
            <a:r>
              <a:rPr dirty="0" lang="en-US" smtClean="0" sz="3200">
                <a:solidFill>
                  <a:srgbClr val="FFB91D"/>
                </a:solidFill>
              </a:rPr>
              <a:t>Also referred to as semi-presidential</a:t>
            </a:r>
          </a:p>
          <a:p>
            <a:r>
              <a:rPr dirty="0" lang="en-US" smtClean="0" sz="3294">
                <a:solidFill>
                  <a:srgbClr val="FFB91D"/>
                </a:solidFill>
              </a:rPr>
              <a:t>System where a prime minister coexists with a president who is directly elected by the people and who holds a significant degree of </a:t>
            </a:r>
            <a:r>
              <a:rPr dirty="0" lang="en-US" smtClean="0" sz="3294">
                <a:solidFill>
                  <a:srgbClr val="FFB91D"/>
                </a:solidFill>
              </a:rPr>
              <a:t>power</a:t>
            </a:r>
            <a:endParaRPr dirty="0" lang="en-US" smtClean="0" sz="3294">
              <a:solidFill>
                <a:srgbClr val="FFB91D"/>
              </a:solidFill>
            </a:endParaRPr>
          </a:p>
          <a:p>
            <a:pPr lvl="1"/>
            <a:r>
              <a:rPr dirty="0" lang="en-US" smtClean="0" sz="3000"/>
              <a:t>Russia is perfect example of powerful </a:t>
            </a:r>
            <a:r>
              <a:rPr dirty="0" lang="en-US" smtClean="0" sz="3000"/>
              <a:t>president</a:t>
            </a:r>
            <a:endParaRPr dirty="0" lang="en-US" smtClean="0" sz="3000"/>
          </a:p>
          <a:p>
            <a:pPr indent="0" lvl="1" marL="349250">
              <a:buNone/>
            </a:pPr>
            <a:endParaRPr dirty="0" lang="en-US" sz="3000"/>
          </a:p>
        </p:txBody>
      </p:sp>
    </p:spTree>
    <p:extLst>
      <p:ext uri="{BB962C8B-B14F-4D97-AF65-F5344CB8AC3E}">
        <p14:creationId xmlns:p14="http://schemas.microsoft.com/office/powerpoint/2010/main" val="2770494555"/>
      </p:ext>
    </p:extLst>
  </p:cSld>
  <p:clrMapOvr>
    <a:masterClrMapping/>
  </p:clrMapOvr>
  <p:timing>
    <p:tnLst>
      <p:par>
        <p:cTn dur="indefinite" id="1" nodeType="tmRoot" restart="never"/>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7200"/>
              <a:t>Institutions</a:t>
            </a:r>
            <a:endParaRPr dirty="0" lang="en-US" sz="6000"/>
          </a:p>
        </p:txBody>
      </p:sp>
      <p:sp>
        <p:nvSpPr>
          <p:cNvPr id="3" name="Content Placeholder 2"/>
          <p:cNvSpPr>
            <a:spLocks noGrp="1"/>
          </p:cNvSpPr>
          <p:nvPr>
            <p:ph idx="1"/>
          </p:nvPr>
        </p:nvSpPr>
        <p:spPr>
          <a:xfrm>
            <a:off x="214425" y="1717295"/>
            <a:ext cx="8929575" cy="4883558"/>
          </a:xfrm>
        </p:spPr>
        <p:txBody>
          <a:bodyPr numCol="1">
            <a:noAutofit/>
          </a:bodyPr>
          <a:lstStyle/>
          <a:p>
            <a:r>
              <a:rPr dirty="0" lang="en-US" smtClean="0" sz="2800">
                <a:solidFill>
                  <a:srgbClr val="FFC000"/>
                </a:solidFill>
              </a:rPr>
              <a:t>In order to carry out public policies, government structures such as parliaments, bureaucracies, and administrative agencies perform functions, which in turn enable the government to formulate, implement, and enforce policies</a:t>
            </a:r>
          </a:p>
          <a:p>
            <a:r>
              <a:rPr dirty="0" lang="en-US" sz="2800"/>
              <a:t>T</a:t>
            </a:r>
            <a:r>
              <a:rPr dirty="0" lang="en-US" smtClean="0" sz="2800"/>
              <a:t>here are many types of institutions:  parliaments, congresses, administrative agencies, political parties, interest groups, </a:t>
            </a:r>
            <a:r>
              <a:rPr dirty="0" lang="en-US" smtClean="0" sz="2800"/>
              <a:t>legislatures</a:t>
            </a:r>
            <a:endParaRPr dirty="0" lang="en-US" smtClean="0" sz="2800"/>
          </a:p>
        </p:txBody>
      </p:sp>
    </p:spTree>
    <p:extLst>
      <p:ext uri="{BB962C8B-B14F-4D97-AF65-F5344CB8AC3E}">
        <p14:creationId xmlns:p14="http://schemas.microsoft.com/office/powerpoint/2010/main" val="88825028"/>
      </p:ext>
    </p:extLst>
  </p:cSld>
  <p:clrMapOvr>
    <a:masterClrMapping/>
  </p:clrMapOvr>
  <p:timing>
    <p:tnLst>
      <p:par>
        <p:cTn dur="indefinite" id="1" nodeType="tmRoot" restart="never"/>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numCol="1">
            <a:normAutofit fontScale="90000"/>
          </a:bodyPr>
          <a:lstStyle/>
          <a:p>
            <a:r>
              <a:rPr dirty="0" lang="en-US" smtClean="0" sz="6000"/>
              <a:t>Key Parts of All Governments</a:t>
            </a:r>
            <a:endParaRPr dirty="0" lang="en-US" sz="6000"/>
          </a:p>
        </p:txBody>
      </p:sp>
      <p:sp>
        <p:nvSpPr>
          <p:cNvPr id="3" name="Content Placeholder 2"/>
          <p:cNvSpPr>
            <a:spLocks noGrp="1"/>
          </p:cNvSpPr>
          <p:nvPr>
            <p:ph idx="1"/>
          </p:nvPr>
        </p:nvSpPr>
        <p:spPr>
          <a:xfrm>
            <a:off x="185520" y="2057401"/>
            <a:ext cx="8501280" cy="4543452"/>
          </a:xfrm>
        </p:spPr>
        <p:txBody>
          <a:bodyPr numCol="1">
            <a:normAutofit/>
          </a:bodyPr>
          <a:lstStyle/>
          <a:p>
            <a:pPr indent="-514350" marL="514350">
              <a:buFont typeface="+mj-lt"/>
              <a:buAutoNum type="arabicPeriod"/>
            </a:pPr>
            <a:r>
              <a:rPr dirty="0" lang="en-US" smtClean="0" sz="4000"/>
              <a:t>Executive</a:t>
            </a:r>
          </a:p>
          <a:p>
            <a:pPr indent="-514350" marL="514350">
              <a:buFont typeface="+mj-lt"/>
              <a:buAutoNum type="arabicPeriod"/>
            </a:pPr>
            <a:r>
              <a:rPr dirty="0" lang="en-US" smtClean="0" sz="4000"/>
              <a:t>Legislature</a:t>
            </a:r>
          </a:p>
          <a:p>
            <a:pPr indent="-514350" marL="514350">
              <a:buFont typeface="+mj-lt"/>
              <a:buAutoNum type="arabicPeriod"/>
            </a:pPr>
            <a:r>
              <a:rPr dirty="0" lang="en-US" smtClean="0" sz="4000"/>
              <a:t>Judiciary</a:t>
            </a:r>
          </a:p>
          <a:p>
            <a:pPr indent="-514350" marL="514350">
              <a:buFont typeface="+mj-lt"/>
              <a:buAutoNum type="arabicPeriod"/>
            </a:pPr>
            <a:r>
              <a:rPr dirty="0" lang="en-US" smtClean="0" sz="4000"/>
              <a:t>Bureaucracy</a:t>
            </a:r>
          </a:p>
          <a:p>
            <a:pPr algn="ctr" indent="-514350" marL="514350">
              <a:buNone/>
            </a:pPr>
            <a:r>
              <a:rPr b="0" dirty="0" i="1" lang="en-US" smtClean="0" sz="2800"/>
              <a:t>All of AP6 countries have these structures, how they function varies greatly</a:t>
            </a:r>
          </a:p>
        </p:txBody>
      </p:sp>
    </p:spTree>
    <p:extLst>
      <p:ext uri="{BB962C8B-B14F-4D97-AF65-F5344CB8AC3E}">
        <p14:creationId xmlns:p14="http://schemas.microsoft.com/office/powerpoint/2010/main" val="3870801800"/>
      </p:ext>
    </p:extLst>
  </p:cSld>
  <p:clrMapOvr>
    <a:masterClrMapping/>
  </p:clrMapOvr>
  <p:timing>
    <p:tnLst>
      <p:par>
        <p:cTn dur="indefinite" id="1" nodeType="tmRoot" restart="never"/>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Executive</a:t>
            </a:r>
            <a:endParaRPr dirty="0" lang="en-US" sz="7200"/>
          </a:p>
        </p:txBody>
      </p:sp>
      <p:sp>
        <p:nvSpPr>
          <p:cNvPr id="3" name="Content Placeholder 2"/>
          <p:cNvSpPr>
            <a:spLocks noGrp="1"/>
          </p:cNvSpPr>
          <p:nvPr>
            <p:ph idx="1"/>
          </p:nvPr>
        </p:nvSpPr>
        <p:spPr>
          <a:xfrm>
            <a:off x="457200" y="2057401"/>
            <a:ext cx="8229600" cy="4563378"/>
          </a:xfrm>
        </p:spPr>
        <p:txBody>
          <a:bodyPr numCol="1">
            <a:normAutofit fontScale="92500" lnSpcReduction="20000"/>
          </a:bodyPr>
          <a:lstStyle/>
          <a:p>
            <a:r>
              <a:rPr dirty="0" lang="en-US" smtClean="0" sz="3600">
                <a:solidFill>
                  <a:srgbClr val="FFB91D"/>
                </a:solidFill>
              </a:rPr>
              <a:t>The executive office carries out the laws and policies of the state</a:t>
            </a:r>
          </a:p>
          <a:p>
            <a:r>
              <a:rPr dirty="0" lang="en-US" smtClean="0" sz="3600">
                <a:solidFill>
                  <a:srgbClr val="FFFFFF"/>
                </a:solidFill>
              </a:rPr>
              <a:t>The chief executive is the most important person in the policymaking process, initiating new policies and playing an important role in their </a:t>
            </a:r>
            <a:r>
              <a:rPr dirty="0" lang="en-US" smtClean="0" sz="3600">
                <a:solidFill>
                  <a:srgbClr val="FFFFFF"/>
                </a:solidFill>
              </a:rPr>
              <a:t>adoption</a:t>
            </a:r>
            <a:endParaRPr dirty="0" lang="en-US" smtClean="0" sz="3600">
              <a:solidFill>
                <a:srgbClr val="FFFFFF"/>
              </a:solidFill>
            </a:endParaRPr>
          </a:p>
          <a:p>
            <a:r>
              <a:rPr dirty="0" lang="en-US" smtClean="0" sz="3600"/>
              <a:t>Presidential system has veto power, in parliamentary system does not</a:t>
            </a:r>
          </a:p>
          <a:p>
            <a:r>
              <a:rPr dirty="0" lang="en-US" smtClean="0" sz="3600"/>
              <a:t>Central authority on in foreign policy</a:t>
            </a:r>
          </a:p>
        </p:txBody>
      </p:sp>
    </p:spTree>
    <p:extLst>
      <p:ext uri="{BB962C8B-B14F-4D97-AF65-F5344CB8AC3E}">
        <p14:creationId xmlns:p14="http://schemas.microsoft.com/office/powerpoint/2010/main" val="1801659422"/>
      </p:ext>
    </p:extLst>
  </p:cSld>
  <p:clrMapOvr>
    <a:masterClrMapping/>
  </p:clrMapOvr>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600"/>
              <a:t>Sovereignty</a:t>
            </a:r>
            <a:endParaRPr dirty="0" lang="en-US"/>
          </a:p>
        </p:txBody>
      </p:sp>
      <p:sp>
        <p:nvSpPr>
          <p:cNvPr id="3" name="Content Placeholder 2"/>
          <p:cNvSpPr>
            <a:spLocks noGrp="1"/>
          </p:cNvSpPr>
          <p:nvPr>
            <p:ph idx="1"/>
          </p:nvPr>
        </p:nvSpPr>
        <p:spPr/>
        <p:txBody>
          <a:bodyPr numCol="1">
            <a:normAutofit/>
          </a:bodyPr>
          <a:lstStyle/>
          <a:p>
            <a:r>
              <a:rPr dirty="0" lang="en-US" smtClean="0" sz="3600">
                <a:solidFill>
                  <a:srgbClr val="FFC000"/>
                </a:solidFill>
              </a:rPr>
              <a:t>Independent legal authority over a population in a particular </a:t>
            </a:r>
            <a:r>
              <a:rPr dirty="0" lang="en-US" smtClean="0" sz="3600">
                <a:solidFill>
                  <a:srgbClr val="FFC000"/>
                </a:solidFill>
              </a:rPr>
              <a:t>place </a:t>
            </a:r>
            <a:endParaRPr dirty="0" lang="en-US" smtClean="0" sz="3600">
              <a:solidFill>
                <a:srgbClr val="FFC000"/>
              </a:solidFill>
            </a:endParaRPr>
          </a:p>
          <a:p>
            <a:r>
              <a:rPr dirty="0" lang="en-US" sz="3600">
                <a:solidFill>
                  <a:srgbClr val="FFC000"/>
                </a:solidFill>
              </a:rPr>
              <a:t>T</a:t>
            </a:r>
            <a:r>
              <a:rPr dirty="0" lang="en-US" smtClean="0" sz="3600">
                <a:solidFill>
                  <a:srgbClr val="FFC000"/>
                </a:solidFill>
              </a:rPr>
              <a:t>he degree in which a state  can control its own territory and independently make and carry out policy</a:t>
            </a:r>
            <a:endParaRPr dirty="0" lang="en-US" sz="3600">
              <a:solidFill>
                <a:srgbClr val="FFC000"/>
              </a:solidFill>
            </a:endParaRPr>
          </a:p>
        </p:txBody>
      </p:sp>
    </p:spTree>
    <p:extLst>
      <p:ext uri="{BB962C8B-B14F-4D97-AF65-F5344CB8AC3E}">
        <p14:creationId xmlns:p14="http://schemas.microsoft.com/office/powerpoint/2010/main" val="2293094775"/>
      </p:ext>
    </p:extLst>
  </p:cSld>
  <p:clrMapOvr>
    <a:masterClrMapping/>
  </p:clrMapOvr>
  <p:timing>
    <p:tnLst>
      <p:par>
        <p:cTn dur="indefinite" id="1" nodeType="tmRoot" restart="never"/>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Head of State</a:t>
            </a:r>
            <a:endParaRPr dirty="0" lang="en-US" sz="7200"/>
          </a:p>
        </p:txBody>
      </p:sp>
      <p:sp>
        <p:nvSpPr>
          <p:cNvPr id="3" name="Content Placeholder 2"/>
          <p:cNvSpPr>
            <a:spLocks noGrp="1"/>
          </p:cNvSpPr>
          <p:nvPr>
            <p:ph idx="1"/>
          </p:nvPr>
        </p:nvSpPr>
        <p:spPr>
          <a:xfrm>
            <a:off x="457200" y="2057401"/>
            <a:ext cx="8229600" cy="4563378"/>
          </a:xfrm>
        </p:spPr>
        <p:txBody>
          <a:bodyPr numCol="1">
            <a:normAutofit fontScale="85000" lnSpcReduction="20000"/>
          </a:bodyPr>
          <a:lstStyle/>
          <a:p>
            <a:r>
              <a:rPr dirty="0" lang="en-US" smtClean="0" sz="3600">
                <a:solidFill>
                  <a:srgbClr val="FFB91D"/>
                </a:solidFill>
              </a:rPr>
              <a:t>The head of state is a role that symbolizes the and represents the people, both nationally and internationally, and may or may not have any real policy making power</a:t>
            </a:r>
          </a:p>
          <a:p>
            <a:r>
              <a:rPr dirty="0" lang="en-US" smtClean="0" sz="3600">
                <a:solidFill>
                  <a:srgbClr val="FFB91D"/>
                </a:solidFill>
              </a:rPr>
              <a:t>The chief public representative of a state</a:t>
            </a:r>
          </a:p>
          <a:p>
            <a:r>
              <a:rPr dirty="0" lang="en-US" smtClean="0" sz="3600"/>
              <a:t>Commonly royalty or a president</a:t>
            </a:r>
          </a:p>
          <a:p>
            <a:r>
              <a:rPr dirty="0" lang="en-US" smtClean="0" sz="3600" u="sng">
                <a:solidFill>
                  <a:schemeClr val="accent1"/>
                </a:solidFill>
              </a:rPr>
              <a:t>KEY POINT:</a:t>
            </a:r>
            <a:r>
              <a:rPr dirty="0" lang="en-US" smtClean="0" sz="3600">
                <a:solidFill>
                  <a:schemeClr val="accent1"/>
                </a:solidFill>
              </a:rPr>
              <a:t>  </a:t>
            </a:r>
            <a:r>
              <a:rPr dirty="0" lang="en-US" smtClean="0" sz="3600"/>
              <a:t>In presidential systems the president is both the head of government and the head of state</a:t>
            </a:r>
            <a:endParaRPr dirty="0" lang="en-US" sz="3600"/>
          </a:p>
        </p:txBody>
      </p:sp>
    </p:spTree>
    <p:extLst>
      <p:ext uri="{BB962C8B-B14F-4D97-AF65-F5344CB8AC3E}">
        <p14:creationId xmlns:p14="http://schemas.microsoft.com/office/powerpoint/2010/main" val="1555067132"/>
      </p:ext>
    </p:extLst>
  </p:cSld>
  <p:clrMapOvr>
    <a:masterClrMapping/>
  </p:clrMapOvr>
  <p:timing>
    <p:tnLst>
      <p:par>
        <p:cTn dur="indefinite" id="1" nodeType="tmRoot" restart="never"/>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Head of Government</a:t>
            </a:r>
            <a:endParaRPr dirty="0" lang="en-US" sz="6000"/>
          </a:p>
        </p:txBody>
      </p:sp>
      <p:sp>
        <p:nvSpPr>
          <p:cNvPr id="3" name="Content Placeholder 2"/>
          <p:cNvSpPr>
            <a:spLocks noGrp="1"/>
          </p:cNvSpPr>
          <p:nvPr>
            <p:ph idx="1"/>
          </p:nvPr>
        </p:nvSpPr>
        <p:spPr>
          <a:xfrm>
            <a:off x="-1" y="1797884"/>
            <a:ext cx="8947777" cy="4694475"/>
          </a:xfrm>
        </p:spPr>
        <p:txBody>
          <a:bodyPr numCol="1">
            <a:noAutofit/>
          </a:bodyPr>
          <a:lstStyle/>
          <a:p>
            <a:r>
              <a:rPr dirty="0" lang="en-US" smtClean="0" sz="2800">
                <a:solidFill>
                  <a:srgbClr val="FFB91D"/>
                </a:solidFill>
              </a:rPr>
              <a:t>The office and the person occupying the office charged with leading the operation of a government</a:t>
            </a:r>
          </a:p>
          <a:p>
            <a:r>
              <a:rPr dirty="0" lang="en-US" smtClean="0" sz="2800">
                <a:solidFill>
                  <a:srgbClr val="FFB91D"/>
                </a:solidFill>
              </a:rPr>
              <a:t>The head of government deals with the everyday tasks of running the state and usually directs the activities of other members of the executive branch</a:t>
            </a:r>
          </a:p>
          <a:p>
            <a:r>
              <a:rPr dirty="0" lang="en-US" smtClean="0"/>
              <a:t>In </a:t>
            </a:r>
            <a:r>
              <a:rPr dirty="0" lang="en-US" smtClean="0"/>
              <a:t>Britain, the Queen is Head of State and the Prime Minister is the Head of Government</a:t>
            </a:r>
          </a:p>
          <a:p>
            <a:r>
              <a:rPr dirty="0" lang="en-US" smtClean="0"/>
              <a:t>In the U.S., the president is both head of government an head of state</a:t>
            </a:r>
            <a:endParaRPr dirty="0" lang="en-US"/>
          </a:p>
        </p:txBody>
      </p:sp>
    </p:spTree>
    <p:extLst>
      <p:ext uri="{BB962C8B-B14F-4D97-AF65-F5344CB8AC3E}">
        <p14:creationId xmlns:p14="http://schemas.microsoft.com/office/powerpoint/2010/main" val="1331516972"/>
      </p:ext>
    </p:extLst>
  </p:cSld>
  <p:clrMapOvr>
    <a:masterClrMapping/>
  </p:clrMapOvr>
  <p:timing>
    <p:tnLst>
      <p:par>
        <p:cTn dur="indefinite" id="1" nodeType="tmRoot" restart="never"/>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8800"/>
              <a:t>Cabinet</a:t>
            </a:r>
            <a:endParaRPr dirty="0" lang="en-US" sz="8800"/>
          </a:p>
        </p:txBody>
      </p:sp>
      <p:sp>
        <p:nvSpPr>
          <p:cNvPr id="3" name="Content Placeholder 2"/>
          <p:cNvSpPr>
            <a:spLocks noGrp="1"/>
          </p:cNvSpPr>
          <p:nvPr>
            <p:ph idx="1"/>
          </p:nvPr>
        </p:nvSpPr>
        <p:spPr>
          <a:xfrm>
            <a:off x="0" y="1814504"/>
            <a:ext cx="9144000" cy="4786349"/>
          </a:xfrm>
        </p:spPr>
        <p:txBody>
          <a:bodyPr numCol="1">
            <a:noAutofit/>
          </a:bodyPr>
          <a:lstStyle/>
          <a:p>
            <a:r>
              <a:rPr dirty="0" lang="en-US" smtClean="0">
                <a:solidFill>
                  <a:srgbClr val="FFB91D"/>
                </a:solidFill>
              </a:rPr>
              <a:t>Refers to the group of leaders (often called “ministers” or “secretaries”) of all major departments (sometimes called “ministries”) into which the executive branch is </a:t>
            </a:r>
            <a:r>
              <a:rPr dirty="0" lang="en-US" smtClean="0">
                <a:solidFill>
                  <a:srgbClr val="FFB91D"/>
                </a:solidFill>
              </a:rPr>
              <a:t>divided</a:t>
            </a:r>
            <a:endParaRPr dirty="0" lang="en-US" smtClean="0" sz="2000">
              <a:solidFill>
                <a:srgbClr val="FFB91D"/>
              </a:solidFill>
            </a:endParaRPr>
          </a:p>
          <a:p>
            <a:r>
              <a:rPr dirty="0" lang="en-US" smtClean="0" sz="2000"/>
              <a:t>The cabinet is the most important decision-making body in most political systems</a:t>
            </a:r>
          </a:p>
          <a:p>
            <a:r>
              <a:rPr dirty="0" lang="en-US" smtClean="0" sz="2000"/>
              <a:t>In </a:t>
            </a:r>
            <a:r>
              <a:rPr dirty="0" lang="en-US" smtClean="0" sz="2000" u="sng"/>
              <a:t>parliamentary systems </a:t>
            </a:r>
            <a:r>
              <a:rPr dirty="0" lang="en-US" smtClean="0" sz="2000"/>
              <a:t>the cabinet is the key organization that forms policy proposals</a:t>
            </a:r>
          </a:p>
          <a:p>
            <a:r>
              <a:rPr dirty="0" lang="en-US" smtClean="0" sz="2000"/>
              <a:t>The cabinet in </a:t>
            </a:r>
            <a:r>
              <a:rPr dirty="0" lang="en-US" smtClean="0" sz="2000" u="sng"/>
              <a:t>parliamentary systems </a:t>
            </a:r>
            <a:r>
              <a:rPr dirty="0" lang="en-US" smtClean="0" sz="2000"/>
              <a:t>is typically selected by the head of government &amp; can be dismissed when a government loses a vote of confidence</a:t>
            </a:r>
          </a:p>
          <a:p>
            <a:r>
              <a:rPr dirty="0" lang="en-US" smtClean="0" sz="2000"/>
              <a:t>In </a:t>
            </a:r>
            <a:r>
              <a:rPr dirty="0" lang="en-US" smtClean="0" sz="2000" u="sng"/>
              <a:t>presidential systems</a:t>
            </a:r>
            <a:r>
              <a:rPr dirty="0" lang="en-US" smtClean="0" sz="2000"/>
              <a:t>, the cabinet is selected by </a:t>
            </a:r>
            <a:r>
              <a:rPr dirty="0" lang="en-US" smtClean="0" sz="2000"/>
              <a:t>and can be dismissed by the president</a:t>
            </a:r>
            <a:endParaRPr dirty="0" lang="en-US" smtClean="0" sz="2000"/>
          </a:p>
        </p:txBody>
      </p:sp>
    </p:spTree>
    <p:extLst>
      <p:ext uri="{BB962C8B-B14F-4D97-AF65-F5344CB8AC3E}">
        <p14:creationId xmlns:p14="http://schemas.microsoft.com/office/powerpoint/2010/main" val="1378945558"/>
      </p:ext>
    </p:extLst>
  </p:cSld>
  <p:clrMapOvr>
    <a:masterClrMapping/>
  </p:clrMapOvr>
  <p:timing>
    <p:tnLst>
      <p:par>
        <p:cTn dur="indefinite" id="1" nodeType="tmRoot" restart="never"/>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Legislature</a:t>
            </a:r>
            <a:endParaRPr dirty="0" lang="en-US" sz="7200"/>
          </a:p>
        </p:txBody>
      </p:sp>
      <p:sp>
        <p:nvSpPr>
          <p:cNvPr id="3" name="Content Placeholder 2"/>
          <p:cNvSpPr>
            <a:spLocks noGrp="1"/>
          </p:cNvSpPr>
          <p:nvPr>
            <p:ph idx="1"/>
          </p:nvPr>
        </p:nvSpPr>
        <p:spPr/>
        <p:txBody>
          <a:bodyPr numCol="1">
            <a:normAutofit/>
          </a:bodyPr>
          <a:lstStyle/>
          <a:p>
            <a:r>
              <a:rPr dirty="0" lang="en-US" smtClean="0" sz="3600">
                <a:solidFill>
                  <a:schemeClr val="accent1"/>
                </a:solidFill>
              </a:rPr>
              <a:t>The legislative is the branch of government charged with making laws</a:t>
            </a:r>
          </a:p>
          <a:p>
            <a:r>
              <a:rPr dirty="0" lang="en-US" smtClean="0" sz="3200"/>
              <a:t>Either bicameral or unicameral</a:t>
            </a:r>
          </a:p>
        </p:txBody>
      </p:sp>
    </p:spTree>
    <p:extLst>
      <p:ext uri="{BB962C8B-B14F-4D97-AF65-F5344CB8AC3E}">
        <p14:creationId xmlns:p14="http://schemas.microsoft.com/office/powerpoint/2010/main" val="4291163239"/>
      </p:ext>
    </p:extLst>
  </p:cSld>
  <p:clrMapOvr>
    <a:masterClrMapping/>
  </p:clrMapOvr>
  <p:timing>
    <p:tnLst>
      <p:par>
        <p:cTn dur="indefinite" id="1" nodeType="tmRoot" restart="never"/>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6600"/>
              <a:t>Bicameral Legislature</a:t>
            </a:r>
            <a:endParaRPr dirty="0" lang="en-US" sz="6600"/>
          </a:p>
        </p:txBody>
      </p:sp>
      <p:sp>
        <p:nvSpPr>
          <p:cNvPr id="3" name="Content Placeholder 2"/>
          <p:cNvSpPr>
            <a:spLocks noGrp="1"/>
          </p:cNvSpPr>
          <p:nvPr>
            <p:ph idx="1"/>
          </p:nvPr>
        </p:nvSpPr>
        <p:spPr/>
        <p:txBody>
          <a:bodyPr numCol="1">
            <a:normAutofit fontScale="85000" lnSpcReduction="10000"/>
          </a:bodyPr>
          <a:lstStyle/>
          <a:p>
            <a:r>
              <a:rPr dirty="0" lang="en-US" smtClean="0" sz="3600">
                <a:solidFill>
                  <a:srgbClr val="FFB91D"/>
                </a:solidFill>
              </a:rPr>
              <a:t>A legislature with two houses with decision making power</a:t>
            </a:r>
          </a:p>
          <a:p>
            <a:r>
              <a:rPr dirty="0" lang="en-US" smtClean="0" sz="2800"/>
              <a:t>Most common form of legislature</a:t>
            </a:r>
          </a:p>
          <a:p>
            <a:r>
              <a:rPr dirty="0" lang="en-US" smtClean="0" sz="2800"/>
              <a:t>Usually there is an “upper” and “lower” house</a:t>
            </a:r>
          </a:p>
          <a:p>
            <a:r>
              <a:rPr dirty="0" lang="en-US" smtClean="0" sz="2800"/>
              <a:t>Found almost always in federal systems</a:t>
            </a:r>
          </a:p>
          <a:p>
            <a:r>
              <a:rPr dirty="0" lang="en-US" smtClean="0" sz="2800"/>
              <a:t>EX: UK (House of Lords &amp; House of Commons); Russia  (Federation Council &amp; Duma); Mexico (Senate &amp; Chamber of Deputies); Nigeria (Senate &amp; House of Reps)</a:t>
            </a:r>
          </a:p>
        </p:txBody>
      </p:sp>
    </p:spTree>
    <p:extLst>
      <p:ext uri="{BB962C8B-B14F-4D97-AF65-F5344CB8AC3E}">
        <p14:creationId xmlns:p14="http://schemas.microsoft.com/office/powerpoint/2010/main" val="1896307133"/>
      </p:ext>
    </p:extLst>
  </p:cSld>
  <p:clrMapOvr>
    <a:masterClrMapping/>
  </p:clrMapOvr>
  <p:timing>
    <p:tnLst>
      <p:par>
        <p:cTn dur="indefinite" id="1" nodeType="tmRoot" restart="never"/>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62" y="274638"/>
            <a:ext cx="8929938" cy="1143000"/>
          </a:xfrm>
        </p:spPr>
        <p:txBody>
          <a:bodyPr numCol="1">
            <a:noAutofit/>
          </a:bodyPr>
          <a:lstStyle/>
          <a:p>
            <a:r>
              <a:rPr dirty="0" lang="en-US" smtClean="0" sz="6600"/>
              <a:t>Unicameral Legislature</a:t>
            </a:r>
            <a:endParaRPr dirty="0" lang="en-US" sz="6600"/>
          </a:p>
        </p:txBody>
      </p:sp>
      <p:sp>
        <p:nvSpPr>
          <p:cNvPr id="3" name="Content Placeholder 2"/>
          <p:cNvSpPr>
            <a:spLocks noGrp="1"/>
          </p:cNvSpPr>
          <p:nvPr>
            <p:ph idx="1"/>
          </p:nvPr>
        </p:nvSpPr>
        <p:spPr/>
        <p:txBody>
          <a:bodyPr numCol="1">
            <a:normAutofit/>
          </a:bodyPr>
          <a:lstStyle/>
          <a:p>
            <a:r>
              <a:rPr dirty="0" lang="en-US" smtClean="0" sz="3600">
                <a:solidFill>
                  <a:schemeClr val="accent1"/>
                </a:solidFill>
              </a:rPr>
              <a:t>A legislature with only one house with decision making power</a:t>
            </a:r>
          </a:p>
          <a:p>
            <a:r>
              <a:rPr dirty="0" lang="en-US" smtClean="0" sz="3600"/>
              <a:t>Examples: China (The National People’s Congress), Iran (</a:t>
            </a:r>
            <a:r>
              <a:rPr dirty="0" err="1" lang="en-US" smtClean="0" sz="3600"/>
              <a:t>Majles</a:t>
            </a:r>
            <a:r>
              <a:rPr dirty="0" lang="en-US" smtClean="0" sz="3600"/>
              <a:t>)</a:t>
            </a:r>
            <a:endParaRPr dirty="0" lang="en-US" sz="3600"/>
          </a:p>
        </p:txBody>
      </p:sp>
    </p:spTree>
    <p:extLst>
      <p:ext uri="{BB962C8B-B14F-4D97-AF65-F5344CB8AC3E}">
        <p14:creationId xmlns:p14="http://schemas.microsoft.com/office/powerpoint/2010/main" val="2397820896"/>
      </p:ext>
    </p:extLst>
  </p:cSld>
  <p:clrMapOvr>
    <a:masterClrMapping/>
  </p:clrMapOvr>
  <p:timing>
    <p:tnLst>
      <p:par>
        <p:cTn dur="indefinite" id="1" nodeType="tmRoot" restart="never"/>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Judicial Review</a:t>
            </a:r>
            <a:endParaRPr dirty="0" lang="en-US" sz="6000"/>
          </a:p>
        </p:txBody>
      </p:sp>
      <p:sp>
        <p:nvSpPr>
          <p:cNvPr id="3" name="Content Placeholder 2"/>
          <p:cNvSpPr>
            <a:spLocks noGrp="1"/>
          </p:cNvSpPr>
          <p:nvPr>
            <p:ph idx="1"/>
          </p:nvPr>
        </p:nvSpPr>
        <p:spPr/>
        <p:txBody>
          <a:bodyPr numCol="1">
            <a:normAutofit/>
          </a:bodyPr>
          <a:lstStyle/>
          <a:p>
            <a:r>
              <a:rPr dirty="0" lang="en-US" smtClean="0" sz="3600">
                <a:solidFill>
                  <a:srgbClr val="FFB91D"/>
                </a:solidFill>
              </a:rPr>
              <a:t>The power of the judiciary to rule on whether laws and government policies are consistent with the constitution or existing laws</a:t>
            </a:r>
            <a:endParaRPr dirty="0" lang="en-US" sz="3600">
              <a:solidFill>
                <a:srgbClr val="FFB91D"/>
              </a:solidFill>
            </a:endParaRPr>
          </a:p>
        </p:txBody>
      </p:sp>
    </p:spTree>
    <p:extLst>
      <p:ext uri="{BB962C8B-B14F-4D97-AF65-F5344CB8AC3E}">
        <p14:creationId xmlns:p14="http://schemas.microsoft.com/office/powerpoint/2010/main" val="2033607148"/>
      </p:ext>
    </p:extLst>
  </p:cSld>
  <p:clrMapOvr>
    <a:masterClrMapping/>
  </p:clrMapOvr>
  <p:timing>
    <p:tnLst>
      <p:par>
        <p:cTn dur="indefinite" id="1" nodeType="tmRoot" restart="never"/>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Bureaucracy</a:t>
            </a:r>
            <a:endParaRPr dirty="0" lang="en-US" sz="6600"/>
          </a:p>
        </p:txBody>
      </p:sp>
      <p:sp>
        <p:nvSpPr>
          <p:cNvPr id="3" name="Content Placeholder 2"/>
          <p:cNvSpPr>
            <a:spLocks noGrp="1"/>
          </p:cNvSpPr>
          <p:nvPr>
            <p:ph idx="1"/>
          </p:nvPr>
        </p:nvSpPr>
        <p:spPr>
          <a:xfrm>
            <a:off x="457200" y="2057400"/>
            <a:ext cx="8229600" cy="4800599"/>
          </a:xfrm>
        </p:spPr>
        <p:txBody>
          <a:bodyPr numCol="1">
            <a:normAutofit fontScale="92500" lnSpcReduction="20000"/>
          </a:bodyPr>
          <a:lstStyle/>
          <a:p>
            <a:r>
              <a:rPr dirty="0" lang="en-US" smtClean="0" sz="3200">
                <a:solidFill>
                  <a:srgbClr val="FFB91D"/>
                </a:solidFill>
              </a:rPr>
              <a:t>Bureaucracies </a:t>
            </a:r>
            <a:r>
              <a:rPr dirty="0" lang="en-US" smtClean="0" sz="3200">
                <a:solidFill>
                  <a:srgbClr val="FFB91D"/>
                </a:solidFill>
              </a:rPr>
              <a:t>consist of agencies that generally implement government </a:t>
            </a:r>
            <a:r>
              <a:rPr dirty="0" lang="en-US" smtClean="0" sz="3200">
                <a:solidFill>
                  <a:srgbClr val="FFB91D"/>
                </a:solidFill>
              </a:rPr>
              <a:t>policy</a:t>
            </a:r>
            <a:endParaRPr dirty="0" lang="en-US" smtClean="0" sz="3200">
              <a:solidFill>
                <a:srgbClr val="FFB91D"/>
              </a:solidFill>
            </a:endParaRPr>
          </a:p>
          <a:p>
            <a:r>
              <a:rPr dirty="0" i="1" lang="en-US" smtClean="0" sz="3200"/>
              <a:t>In democracies provide continuity over time</a:t>
            </a:r>
          </a:p>
          <a:p>
            <a:r>
              <a:rPr dirty="0" i="1" lang="en-US" smtClean="0" sz="3200"/>
              <a:t>In authoritarian regimes, head of gov’t  exercises control; patronage system </a:t>
            </a:r>
            <a:endParaRPr dirty="0" i="1" lang="en-US" smtClean="0" sz="3200"/>
          </a:p>
          <a:p>
            <a:r>
              <a:rPr dirty="0" lang="en-US" smtClean="0" sz="3200"/>
              <a:t>Because </a:t>
            </a:r>
            <a:r>
              <a:rPr dirty="0" lang="en-US" smtClean="0" sz="3200"/>
              <a:t>of the complexity of legislation, bureaucracies often play a quasi legislative role in making policy</a:t>
            </a:r>
          </a:p>
          <a:p>
            <a:r>
              <a:rPr dirty="0" lang="en-US" smtClean="0" sz="3200"/>
              <a:t>Bureaucrats are the experts in their field</a:t>
            </a:r>
            <a:endParaRPr dirty="0" lang="en-US" sz="3200"/>
          </a:p>
        </p:txBody>
      </p:sp>
    </p:spTree>
    <p:extLst>
      <p:ext uri="{BB962C8B-B14F-4D97-AF65-F5344CB8AC3E}">
        <p14:creationId xmlns:p14="http://schemas.microsoft.com/office/powerpoint/2010/main" val="1781777935"/>
      </p:ext>
    </p:extLst>
  </p:cSld>
  <p:clrMapOvr>
    <a:masterClrMapping/>
  </p:clrMapOvr>
  <p:timing>
    <p:tnLst>
      <p:par>
        <p:cTn dur="indefinite" id="1" nodeType="tmRoot" restart="never"/>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600"/>
              <a:t>Bureaucracy</a:t>
            </a:r>
            <a:endParaRPr dirty="0" lang="en-US" sz="6600"/>
          </a:p>
        </p:txBody>
      </p:sp>
      <p:sp>
        <p:nvSpPr>
          <p:cNvPr id="3" name="Content Placeholder 2"/>
          <p:cNvSpPr>
            <a:spLocks noGrp="1"/>
          </p:cNvSpPr>
          <p:nvPr>
            <p:ph idx="1"/>
          </p:nvPr>
        </p:nvSpPr>
        <p:spPr>
          <a:xfrm>
            <a:off x="214062" y="2057401"/>
            <a:ext cx="8929938" cy="4463496"/>
          </a:xfrm>
        </p:spPr>
        <p:txBody>
          <a:bodyPr numCol="1">
            <a:normAutofit/>
          </a:bodyPr>
          <a:lstStyle/>
          <a:p>
            <a:r>
              <a:rPr dirty="0" lang="en-US" sz="3600" u="sng">
                <a:solidFill>
                  <a:srgbClr val="FFFFFF"/>
                </a:solidFill>
              </a:rPr>
              <a:t>B</a:t>
            </a:r>
            <a:r>
              <a:rPr dirty="0" lang="en-US" smtClean="0" sz="3600" u="sng">
                <a:solidFill>
                  <a:srgbClr val="FFFFFF"/>
                </a:solidFill>
              </a:rPr>
              <a:t>asic characteristics of:</a:t>
            </a:r>
          </a:p>
          <a:p>
            <a:pPr lvl="1"/>
            <a:r>
              <a:rPr dirty="0" lang="en-US" smtClean="0" sz="3200">
                <a:solidFill>
                  <a:srgbClr val="FFFFFF"/>
                </a:solidFill>
              </a:rPr>
              <a:t>Non-elected positions—appointed</a:t>
            </a:r>
          </a:p>
          <a:p>
            <a:pPr lvl="1"/>
            <a:r>
              <a:rPr dirty="0" lang="en-US" smtClean="0" sz="3200">
                <a:solidFill>
                  <a:srgbClr val="FFFFFF"/>
                </a:solidFill>
              </a:rPr>
              <a:t>Impersonal, </a:t>
            </a:r>
            <a:r>
              <a:rPr dirty="0" lang="en-US" smtClean="0" sz="3200">
                <a:solidFill>
                  <a:srgbClr val="FFFFFF"/>
                </a:solidFill>
              </a:rPr>
              <a:t>efficient structures, but become inefficient as they grow</a:t>
            </a:r>
            <a:endParaRPr dirty="0" lang="en-US" smtClean="0" sz="3200">
              <a:solidFill>
                <a:srgbClr val="FFFFFF"/>
              </a:solidFill>
            </a:endParaRPr>
          </a:p>
          <a:p>
            <a:pPr lvl="1"/>
            <a:r>
              <a:rPr dirty="0" lang="en-US" smtClean="0" sz="3200">
                <a:solidFill>
                  <a:srgbClr val="FFFFFF"/>
                </a:solidFill>
              </a:rPr>
              <a:t>Formal qualifications for jobs necessary</a:t>
            </a:r>
          </a:p>
          <a:p>
            <a:pPr lvl="1"/>
            <a:r>
              <a:rPr dirty="0" lang="en-US" smtClean="0" sz="3200">
                <a:solidFill>
                  <a:srgbClr val="FFFFFF"/>
                </a:solidFill>
              </a:rPr>
              <a:t>Hierarchical organization</a:t>
            </a:r>
          </a:p>
          <a:p>
            <a:pPr lvl="1"/>
            <a:endParaRPr dirty="0" lang="en-US" sz="3200">
              <a:solidFill>
                <a:srgbClr val="FFFFFF"/>
              </a:solidFill>
            </a:endParaRPr>
          </a:p>
        </p:txBody>
      </p:sp>
    </p:spTree>
    <p:extLst>
      <p:ext uri="{BB962C8B-B14F-4D97-AF65-F5344CB8AC3E}">
        <p14:creationId xmlns:p14="http://schemas.microsoft.com/office/powerpoint/2010/main" val="1304459714"/>
      </p:ext>
    </p:extLst>
  </p:cSld>
  <p:clrMapOvr>
    <a:masterClrMapping/>
  </p:clrMapOvr>
  <p:timing>
    <p:tnLst>
      <p:par>
        <p:cTn dur="indefinite" id="1" nodeType="tmRoot" restart="never"/>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Civil Service</a:t>
            </a:r>
            <a:endParaRPr dirty="0" lang="en-US" sz="7200"/>
          </a:p>
        </p:txBody>
      </p:sp>
      <p:sp>
        <p:nvSpPr>
          <p:cNvPr id="3" name="Content Placeholder 2"/>
          <p:cNvSpPr>
            <a:spLocks noGrp="1"/>
          </p:cNvSpPr>
          <p:nvPr>
            <p:ph idx="1"/>
          </p:nvPr>
        </p:nvSpPr>
        <p:spPr/>
        <p:txBody>
          <a:bodyPr numCol="1">
            <a:normAutofit/>
          </a:bodyPr>
          <a:lstStyle/>
          <a:p>
            <a:r>
              <a:rPr dirty="0" lang="en-US" smtClean="0" sz="2800">
                <a:solidFill>
                  <a:srgbClr val="FFB91D"/>
                </a:solidFill>
              </a:rPr>
              <a:t>A system of carefully describing tasks involved in performing government jobs, evaluating applicants for those jobs (civil service exams), and hiring people from among those applicants based on skills and experience rather than political factors</a:t>
            </a:r>
          </a:p>
          <a:p>
            <a:r>
              <a:rPr dirty="0" lang="en-US" smtClean="0" sz="2800"/>
              <a:t>These are bureaucrats (internally) and diplomats (externally)</a:t>
            </a:r>
          </a:p>
        </p:txBody>
      </p:sp>
    </p:spTree>
    <p:extLst>
      <p:ext uri="{BB962C8B-B14F-4D97-AF65-F5344CB8AC3E}">
        <p14:creationId xmlns:p14="http://schemas.microsoft.com/office/powerpoint/2010/main" val="3671500391"/>
      </p:ext>
    </p:extLst>
  </p:cSld>
  <p:clrMapOvr>
    <a:masterClrMapping/>
  </p:clrMapOvr>
  <p:timing>
    <p:tnLst>
      <p:par>
        <p:cTn dur="indefinite" id="1" nodeType="tmRoot" restart="never"/>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Sovereignty (cont.)</a:t>
            </a:r>
            <a:endParaRPr dirty="0" lang="en-US" sz="6000"/>
          </a:p>
        </p:txBody>
      </p:sp>
      <p:sp>
        <p:nvSpPr>
          <p:cNvPr id="3" name="Content Placeholder 2"/>
          <p:cNvSpPr>
            <a:spLocks noGrp="1"/>
          </p:cNvSpPr>
          <p:nvPr>
            <p:ph idx="1"/>
          </p:nvPr>
        </p:nvSpPr>
        <p:spPr/>
        <p:txBody>
          <a:bodyPr numCol="1">
            <a:noAutofit/>
          </a:bodyPr>
          <a:lstStyle/>
          <a:p>
            <a:r>
              <a:rPr dirty="0" lang="en-US" smtClean="0" sz="3200">
                <a:solidFill>
                  <a:srgbClr val="FFC000"/>
                </a:solidFill>
              </a:rPr>
              <a:t>External sovereignty</a:t>
            </a:r>
            <a:r>
              <a:rPr dirty="0" lang="en-US" smtClean="0" sz="3200"/>
              <a:t>—means the right to make binding agreements (treaties) with other states</a:t>
            </a:r>
          </a:p>
          <a:p>
            <a:r>
              <a:rPr dirty="0" lang="en-US" sz="3200">
                <a:solidFill>
                  <a:srgbClr val="FFC000"/>
                </a:solidFill>
              </a:rPr>
              <a:t>I</a:t>
            </a:r>
            <a:r>
              <a:rPr dirty="0" lang="en-US" smtClean="0" sz="3200">
                <a:solidFill>
                  <a:srgbClr val="FFC000"/>
                </a:solidFill>
              </a:rPr>
              <a:t>nternal sovereignty</a:t>
            </a:r>
            <a:r>
              <a:rPr dirty="0" lang="en-US" smtClean="0" sz="3200"/>
              <a:t>—means the right to determine matters having to do with one’s own </a:t>
            </a:r>
            <a:r>
              <a:rPr dirty="0" lang="en-US" smtClean="0" sz="3200"/>
              <a:t>citizens</a:t>
            </a:r>
            <a:endParaRPr dirty="0" lang="en-US" smtClean="0" sz="3200"/>
          </a:p>
        </p:txBody>
      </p:sp>
    </p:spTree>
    <p:extLst>
      <p:ext uri="{BB962C8B-B14F-4D97-AF65-F5344CB8AC3E}">
        <p14:creationId xmlns:p14="http://schemas.microsoft.com/office/powerpoint/2010/main" val="1909053166"/>
      </p:ext>
    </p:extLst>
  </p:cSld>
  <p:clrMapOvr>
    <a:masterClrMapping/>
  </p:clrMapOvr>
  <p:timing>
    <p:tnLst>
      <p:par>
        <p:cTn dur="indefinite" id="1" nodeType="tmRoot" restart="never"/>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numCol="1">
            <a:normAutofit fontScale="90000"/>
          </a:bodyPr>
          <a:lstStyle/>
          <a:p>
            <a:pPr algn="ctr"/>
            <a:r>
              <a:rPr dirty="0" lang="en-US" smtClean="0" sz="6000">
                <a:latin charset="0" pitchFamily="34" typeface="Berlin Sans FB Demi"/>
              </a:rPr>
              <a:t>Electoral Systems &amp; Party Systems</a:t>
            </a:r>
            <a:endParaRPr dirty="0" lang="en-US" sz="6000">
              <a:latin charset="0" pitchFamily="34" typeface="Berlin Sans FB Demi"/>
            </a:endParaRPr>
          </a:p>
        </p:txBody>
      </p:sp>
      <p:sp>
        <p:nvSpPr>
          <p:cNvPr id="3" name="Subtitle 2"/>
          <p:cNvSpPr>
            <a:spLocks noGrp="1"/>
          </p:cNvSpPr>
          <p:nvPr>
            <p:ph idx="1" type="subTitle"/>
          </p:nvPr>
        </p:nvSpPr>
        <p:spPr>
          <a:xfrm>
            <a:off x="5365376" y="5160192"/>
            <a:ext cx="3653117" cy="883024"/>
          </a:xfrm>
        </p:spPr>
        <p:txBody>
          <a:bodyPr numCol="1">
            <a:noAutofit/>
          </a:bodyPr>
          <a:lstStyle/>
          <a:p>
            <a:pPr algn="ctr"/>
            <a:r>
              <a:rPr b="0" dirty="0" lang="en-US" smtClean="0" sz="4800">
                <a:latin charset="0" pitchFamily="34" typeface="Berlin Sans FB Demi"/>
              </a:rPr>
              <a:t>Key Concepts</a:t>
            </a:r>
            <a:endParaRPr b="0" dirty="0" lang="en-US" sz="4800">
              <a:latin charset="0" pitchFamily="34" typeface="Berlin Sans FB Demi"/>
            </a:endParaRPr>
          </a:p>
        </p:txBody>
      </p:sp>
      <p:sp>
        <p:nvSpPr>
          <p:cNvPr id="4" name="TextBox 3"/>
          <p:cNvSpPr txBox="1"/>
          <p:nvPr/>
        </p:nvSpPr>
        <p:spPr>
          <a:xfrm>
            <a:off x="1861631" y="4790860"/>
            <a:ext cx="184666" cy="369332"/>
          </a:xfrm>
          <a:prstGeom prst="rect">
            <a:avLst/>
          </a:prstGeom>
          <a:noFill/>
        </p:spPr>
        <p:txBody>
          <a:bodyPr numCol="1" rtlCol="0" wrap="none">
            <a:spAutoFit/>
          </a:bodyPr>
          <a:lstStyle/>
          <a:p>
            <a:endParaRPr lang="en-US"/>
          </a:p>
        </p:txBody>
      </p:sp>
    </p:spTree>
    <p:extLst>
      <p:ext uri="{BB962C8B-B14F-4D97-AF65-F5344CB8AC3E}">
        <p14:creationId xmlns:p14="http://schemas.microsoft.com/office/powerpoint/2010/main" val="3291408165"/>
      </p:ext>
    </p:extLst>
  </p:cSld>
  <p:clrMapOvr>
    <a:masterClrMapping/>
  </p:clrMapOvr>
  <p:timing>
    <p:tnLst>
      <p:par>
        <p:cTn dur="indefinite" id="1" nodeType="tmRoot" restart="never"/>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Electoral System</a:t>
            </a:r>
            <a:endParaRPr dirty="0" lang="en-US" sz="7200"/>
          </a:p>
        </p:txBody>
      </p:sp>
      <p:sp>
        <p:nvSpPr>
          <p:cNvPr id="3" name="Content Placeholder 2"/>
          <p:cNvSpPr>
            <a:spLocks noGrp="1"/>
          </p:cNvSpPr>
          <p:nvPr>
            <p:ph idx="1"/>
          </p:nvPr>
        </p:nvSpPr>
        <p:spPr>
          <a:xfrm>
            <a:off x="0" y="2057400"/>
            <a:ext cx="8890694" cy="4800599"/>
          </a:xfrm>
        </p:spPr>
        <p:txBody>
          <a:bodyPr numCol="1">
            <a:normAutofit fontScale="77500" lnSpcReduction="20000"/>
          </a:bodyPr>
          <a:lstStyle/>
          <a:p>
            <a:r>
              <a:rPr dirty="0" lang="en-US" smtClean="0" sz="3600">
                <a:solidFill>
                  <a:schemeClr val="accent1"/>
                </a:solidFill>
              </a:rPr>
              <a:t>A legal system for making democratic choices</a:t>
            </a:r>
          </a:p>
          <a:p>
            <a:r>
              <a:rPr dirty="0" lang="en-US" smtClean="0" sz="3400">
                <a:solidFill>
                  <a:srgbClr val="FFB91D"/>
                </a:solidFill>
              </a:rPr>
              <a:t>Create two-party, three-party, multiparty systems</a:t>
            </a:r>
          </a:p>
          <a:p>
            <a:r>
              <a:rPr dirty="0" lang="en-US" smtClean="0" sz="3400" u="sng"/>
              <a:t>Rules by which elections are conducted </a:t>
            </a:r>
          </a:p>
          <a:p>
            <a:pPr lvl="1"/>
            <a:r>
              <a:rPr b="0" dirty="0" lang="en-US" smtClean="0" sz="3400"/>
              <a:t>Determine who can vote, how people vote, and how the votes get counted</a:t>
            </a:r>
            <a:endParaRPr dirty="0" lang="en-US" smtClean="0" sz="3400" u="sng"/>
          </a:p>
          <a:p>
            <a:r>
              <a:rPr dirty="0" lang="en-US" smtClean="0" sz="3800" u="sng"/>
              <a:t>Two Main Kinds of Systems</a:t>
            </a:r>
          </a:p>
          <a:p>
            <a:pPr indent="-514350" lvl="1" marL="863600">
              <a:buFont typeface="+mj-lt"/>
              <a:buAutoNum type="arabicPeriod"/>
            </a:pPr>
            <a:r>
              <a:rPr b="0" dirty="0" lang="en-US" smtClean="0" sz="3000"/>
              <a:t>Competitive</a:t>
            </a:r>
          </a:p>
          <a:p>
            <a:pPr indent="-514350" lvl="3" marL="1536700">
              <a:buFont typeface="+mj-lt"/>
              <a:buAutoNum type="arabicPeriod"/>
            </a:pPr>
            <a:r>
              <a:rPr b="0" dirty="0" lang="en-US" smtClean="0" sz="2600"/>
              <a:t>Single Member District Plurality (SMDP) and (First-Past-the-Post)</a:t>
            </a:r>
          </a:p>
          <a:p>
            <a:pPr indent="-514350" lvl="3" marL="1536700">
              <a:buFont typeface="+mj-lt"/>
              <a:buAutoNum type="arabicPeriod"/>
            </a:pPr>
            <a:r>
              <a:rPr b="0" dirty="0" lang="en-US" smtClean="0" sz="2600"/>
              <a:t>Proportional Representation (PR)</a:t>
            </a:r>
          </a:p>
          <a:p>
            <a:pPr indent="-514350" lvl="1" marL="863600">
              <a:buFont typeface="+mj-lt"/>
              <a:buAutoNum type="arabicPeriod"/>
            </a:pPr>
            <a:r>
              <a:rPr b="0" dirty="0" lang="en-US" smtClean="0" sz="3200"/>
              <a:t>Authoritarian</a:t>
            </a:r>
          </a:p>
          <a:p>
            <a:endParaRPr dirty="0" lang="en-US" sz="3600"/>
          </a:p>
        </p:txBody>
      </p:sp>
    </p:spTree>
    <p:extLst>
      <p:ext uri="{BB962C8B-B14F-4D97-AF65-F5344CB8AC3E}">
        <p14:creationId xmlns:p14="http://schemas.microsoft.com/office/powerpoint/2010/main" val="2739088835"/>
      </p:ext>
    </p:extLst>
  </p:cSld>
  <p:clrMapOvr>
    <a:masterClrMapping/>
  </p:clrMapOvr>
  <p:timing>
    <p:tnLst>
      <p:par>
        <p:cTn dur="indefinite" id="1" nodeType="tmRoot" restart="never"/>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8000"/>
              <a:t>Plurality</a:t>
            </a:r>
            <a:endParaRPr dirty="0" lang="en-US"/>
          </a:p>
        </p:txBody>
      </p:sp>
      <p:sp>
        <p:nvSpPr>
          <p:cNvPr id="3" name="Content Placeholder 2"/>
          <p:cNvSpPr>
            <a:spLocks noGrp="1"/>
          </p:cNvSpPr>
          <p:nvPr>
            <p:ph idx="1"/>
          </p:nvPr>
        </p:nvSpPr>
        <p:spPr/>
        <p:txBody>
          <a:bodyPr numCol="1">
            <a:normAutofit/>
          </a:bodyPr>
          <a:lstStyle/>
          <a:p>
            <a:r>
              <a:rPr dirty="0" lang="en-US" smtClean="0" sz="3200">
                <a:solidFill>
                  <a:srgbClr val="FFB91D"/>
                </a:solidFill>
              </a:rPr>
              <a:t>The number of votes cast for a candidate who receives more than any other candidate but does not receive an absolute majority</a:t>
            </a:r>
          </a:p>
          <a:p>
            <a:r>
              <a:rPr dirty="0" lang="en-US" smtClean="0" sz="3200"/>
              <a:t>“More than anyone else, but under 50%.”</a:t>
            </a:r>
            <a:endParaRPr dirty="0" lang="en-US" sz="3200"/>
          </a:p>
        </p:txBody>
      </p:sp>
    </p:spTree>
    <p:extLst>
      <p:ext uri="{BB962C8B-B14F-4D97-AF65-F5344CB8AC3E}">
        <p14:creationId xmlns:p14="http://schemas.microsoft.com/office/powerpoint/2010/main" val="3924616081"/>
      </p:ext>
    </p:extLst>
  </p:cSld>
  <p:clrMapOvr>
    <a:masterClrMapping/>
  </p:clrMapOvr>
  <p:timing>
    <p:tnLst>
      <p:par>
        <p:cTn dur="indefinite" id="1" nodeType="tmRoot" restart="never"/>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numCol="1">
            <a:normAutofit/>
          </a:bodyPr>
          <a:lstStyle/>
          <a:p>
            <a:r>
              <a:rPr dirty="0" lang="en-US" smtClean="0"/>
              <a:t>Single Member District Plurality</a:t>
            </a:r>
            <a:endParaRPr dirty="0" lang="en-US"/>
          </a:p>
        </p:txBody>
      </p:sp>
      <p:sp>
        <p:nvSpPr>
          <p:cNvPr id="3" name="Content Placeholder 2"/>
          <p:cNvSpPr>
            <a:spLocks noGrp="1"/>
          </p:cNvSpPr>
          <p:nvPr>
            <p:ph idx="1"/>
          </p:nvPr>
        </p:nvSpPr>
        <p:spPr>
          <a:xfrm>
            <a:off x="0" y="1769346"/>
            <a:ext cx="9144000" cy="4908509"/>
          </a:xfrm>
        </p:spPr>
        <p:txBody>
          <a:bodyPr numCol="1">
            <a:normAutofit fontScale="92500" lnSpcReduction="10000"/>
          </a:bodyPr>
          <a:lstStyle/>
          <a:p>
            <a:r>
              <a:rPr dirty="0" lang="en-US" smtClean="0">
                <a:solidFill>
                  <a:schemeClr val="accent1"/>
                </a:solidFill>
              </a:rPr>
              <a:t>An electoral system in which candidates run for a single seat from a specific geographic districts</a:t>
            </a:r>
            <a:endParaRPr dirty="0" lang="en-US" smtClean="0">
              <a:solidFill>
                <a:srgbClr val="FFB91D"/>
              </a:solidFill>
            </a:endParaRPr>
          </a:p>
          <a:p>
            <a:r>
              <a:rPr dirty="0" lang="en-US" smtClean="0">
                <a:solidFill>
                  <a:srgbClr val="FFB91D"/>
                </a:solidFill>
              </a:rPr>
              <a:t>An electoral system in which voters chose an individual running for office in a single legislative district (also called “first past the post“) 	*</a:t>
            </a:r>
            <a:r>
              <a:rPr dirty="0" lang="en-US" smtClean="0" u="sng">
                <a:solidFill>
                  <a:srgbClr val="FFB91D"/>
                </a:solidFill>
              </a:rPr>
              <a:t>Example:  U.K. and United States</a:t>
            </a:r>
          </a:p>
          <a:p>
            <a:r>
              <a:rPr dirty="0" lang="en-US" smtClean="0">
                <a:solidFill>
                  <a:srgbClr val="FFB91D"/>
                </a:solidFill>
              </a:rPr>
              <a:t>The winner is the person who receives the MOST votes, whether or NOT that is a majority</a:t>
            </a:r>
          </a:p>
          <a:p>
            <a:r>
              <a:rPr dirty="0" lang="en-US" smtClean="0">
                <a:solidFill>
                  <a:srgbClr val="FFB91D"/>
                </a:solidFill>
              </a:rPr>
              <a:t>Increase the likelihood of a two-party state</a:t>
            </a:r>
          </a:p>
          <a:p>
            <a:pPr indent="-342900" lvl="1" marL="342900">
              <a:spcBef>
                <a:spcPts val="2000"/>
              </a:spcBef>
              <a:buClr>
                <a:schemeClr val="accent1"/>
              </a:buClr>
            </a:pPr>
            <a:r>
              <a:rPr dirty="0" lang="en-US" smtClean="0" sz="2400"/>
              <a:t>Common in the United States, rarely used in continental Europe or in Latin America</a:t>
            </a:r>
          </a:p>
          <a:p>
            <a:pPr indent="-342900" lvl="1" marL="342900">
              <a:spcBef>
                <a:spcPts val="2000"/>
              </a:spcBef>
              <a:buClr>
                <a:schemeClr val="accent1"/>
              </a:buClr>
            </a:pPr>
            <a:r>
              <a:rPr dirty="0" lang="en-US" smtClean="0" sz="2400"/>
              <a:t>A variation on this is the majority runoff system (or double ballot)</a:t>
            </a:r>
          </a:p>
        </p:txBody>
      </p:sp>
    </p:spTree>
    <p:extLst>
      <p:ext uri="{BB962C8B-B14F-4D97-AF65-F5344CB8AC3E}">
        <p14:creationId xmlns:p14="http://schemas.microsoft.com/office/powerpoint/2010/main" val="2502436560"/>
      </p:ext>
    </p:extLst>
  </p:cSld>
  <p:clrMapOvr>
    <a:masterClrMapping/>
  </p:clrMapOvr>
  <p:timing>
    <p:tnLst>
      <p:par>
        <p:cTn dur="indefinite" id="1" nodeType="tmRoot" restart="never"/>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First-Past-the-Post</a:t>
            </a:r>
            <a:endParaRPr dirty="0" lang="en-US" sz="6000"/>
          </a:p>
        </p:txBody>
      </p:sp>
      <p:sp>
        <p:nvSpPr>
          <p:cNvPr id="3" name="Content Placeholder 2"/>
          <p:cNvSpPr>
            <a:spLocks noGrp="1"/>
          </p:cNvSpPr>
          <p:nvPr>
            <p:ph idx="1"/>
          </p:nvPr>
        </p:nvSpPr>
        <p:spPr/>
        <p:txBody>
          <a:bodyPr numCol="1">
            <a:normAutofit/>
          </a:bodyPr>
          <a:lstStyle/>
          <a:p>
            <a:r>
              <a:rPr dirty="0" lang="en-US" smtClean="0" sz="3200">
                <a:solidFill>
                  <a:srgbClr val="FFB91D"/>
                </a:solidFill>
              </a:rPr>
              <a:t>An electoral system in which winners are determined by which candidate receives the largest number of votes (regardless of whether or not a majority is received)</a:t>
            </a:r>
          </a:p>
          <a:p>
            <a:r>
              <a:rPr dirty="0" lang="en-US" smtClean="0" sz="3200"/>
              <a:t>SAME as Single Member District Plurality!</a:t>
            </a:r>
            <a:endParaRPr dirty="0" lang="en-US" sz="3200"/>
          </a:p>
        </p:txBody>
      </p:sp>
    </p:spTree>
    <p:extLst>
      <p:ext uri="{BB962C8B-B14F-4D97-AF65-F5344CB8AC3E}">
        <p14:creationId xmlns:p14="http://schemas.microsoft.com/office/powerpoint/2010/main" val="649629658"/>
      </p:ext>
    </p:extLst>
  </p:cSld>
  <p:clrMapOvr>
    <a:masterClrMapping/>
  </p:clrMapOvr>
  <p:timing>
    <p:tnLst>
      <p:par>
        <p:cTn dur="indefinite" id="1" nodeType="tmRoot" restart="never"/>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a:t>Two (Double) Ballot System</a:t>
            </a:r>
            <a:endParaRPr dirty="0" lang="en-US"/>
          </a:p>
        </p:txBody>
      </p:sp>
      <p:sp>
        <p:nvSpPr>
          <p:cNvPr id="3" name="Content Placeholder 2"/>
          <p:cNvSpPr>
            <a:spLocks noGrp="1"/>
          </p:cNvSpPr>
          <p:nvPr>
            <p:ph idx="1"/>
          </p:nvPr>
        </p:nvSpPr>
        <p:spPr/>
        <p:txBody>
          <a:bodyPr numCol="1">
            <a:normAutofit lnSpcReduction="10000"/>
          </a:bodyPr>
          <a:lstStyle/>
          <a:p>
            <a:r>
              <a:rPr dirty="0" lang="en-US" smtClean="0" sz="3200">
                <a:solidFill>
                  <a:srgbClr val="FFB91D"/>
                </a:solidFill>
              </a:rPr>
              <a:t>An electoral system where two rounds of voting may take places to ensure a majority winner</a:t>
            </a:r>
          </a:p>
          <a:p>
            <a:r>
              <a:rPr dirty="0" lang="en-US" smtClean="0" sz="3200"/>
              <a:t>Several candidates my be on first ballot, if no majority is chose, second ballot is run-off of top two vote getters</a:t>
            </a:r>
          </a:p>
          <a:p>
            <a:r>
              <a:rPr dirty="0" lang="en-US" smtClean="0" sz="3200"/>
              <a:t>Also called the majority runoff system</a:t>
            </a:r>
            <a:endParaRPr dirty="0" lang="en-US" smtClean="0"/>
          </a:p>
        </p:txBody>
      </p:sp>
    </p:spTree>
    <p:extLst>
      <p:ext uri="{BB962C8B-B14F-4D97-AF65-F5344CB8AC3E}">
        <p14:creationId xmlns:p14="http://schemas.microsoft.com/office/powerpoint/2010/main" val="1441048602"/>
      </p:ext>
    </p:extLst>
  </p:cSld>
  <p:clrMapOvr>
    <a:masterClrMapping/>
  </p:clrMapOvr>
  <p:timing>
    <p:tnLst>
      <p:par>
        <p:cTn dur="indefinite" id="1" nodeType="tmRoot" restart="never"/>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4400"/>
              <a:t>Proportional Representation (PR)</a:t>
            </a:r>
            <a:endParaRPr dirty="0" lang="en-US" sz="4400"/>
          </a:p>
        </p:txBody>
      </p:sp>
      <p:sp>
        <p:nvSpPr>
          <p:cNvPr id="3" name="Content Placeholder 2"/>
          <p:cNvSpPr>
            <a:spLocks noGrp="1"/>
          </p:cNvSpPr>
          <p:nvPr>
            <p:ph idx="1"/>
          </p:nvPr>
        </p:nvSpPr>
        <p:spPr>
          <a:xfrm>
            <a:off x="0" y="1769347"/>
            <a:ext cx="9144000" cy="4337752"/>
          </a:xfrm>
        </p:spPr>
        <p:txBody>
          <a:bodyPr numCol="1">
            <a:noAutofit/>
          </a:bodyPr>
          <a:lstStyle/>
          <a:p>
            <a:r>
              <a:rPr dirty="0" lang="en-US" smtClean="0" sz="2800">
                <a:solidFill>
                  <a:srgbClr val="FFB91D"/>
                </a:solidFill>
              </a:rPr>
              <a:t>An electoral system in which voters select parties rather than individual candidates and parties are represented in legislatures in proportion to the shares of votes they win</a:t>
            </a:r>
          </a:p>
          <a:p>
            <a:r>
              <a:rPr dirty="0" lang="en-US" smtClean="0"/>
              <a:t>Representatives are elected based on the proportion of the electorate that voted for them</a:t>
            </a:r>
          </a:p>
          <a:p>
            <a:r>
              <a:rPr dirty="0" lang="en-US" smtClean="0"/>
              <a:t>Encourages a multi-party system</a:t>
            </a:r>
          </a:p>
          <a:p>
            <a:r>
              <a:rPr dirty="0" lang="en-US" smtClean="0" u="sng"/>
              <a:t>Closed-list PR system</a:t>
            </a:r>
            <a:r>
              <a:rPr dirty="0" lang="en-US" smtClean="0"/>
              <a:t>:  voters don’t know people chosen by party</a:t>
            </a:r>
          </a:p>
          <a:p>
            <a:r>
              <a:rPr dirty="0" lang="en-US" smtClean="0" u="sng"/>
              <a:t>Open-list PR System</a:t>
            </a:r>
            <a:r>
              <a:rPr dirty="0" lang="en-US" smtClean="0"/>
              <a:t>:  voters chose from list of candidates given by parties</a:t>
            </a:r>
          </a:p>
        </p:txBody>
      </p:sp>
    </p:spTree>
    <p:extLst>
      <p:ext uri="{BB962C8B-B14F-4D97-AF65-F5344CB8AC3E}">
        <p14:creationId xmlns:p14="http://schemas.microsoft.com/office/powerpoint/2010/main" val="1116932717"/>
      </p:ext>
    </p:extLst>
  </p:cSld>
  <p:clrMapOvr>
    <a:masterClrMapping/>
  </p:clrMapOvr>
  <p:timing>
    <p:tnLst>
      <p:par>
        <p:cTn dur="indefinite" id="1" nodeType="tmRoot" restart="never"/>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4400"/>
              <a:t>Proportional Representation (PR)</a:t>
            </a:r>
            <a:endParaRPr dirty="0" lang="en-US" sz="4400"/>
          </a:p>
        </p:txBody>
      </p:sp>
      <p:sp>
        <p:nvSpPr>
          <p:cNvPr id="3" name="Content Placeholder 2"/>
          <p:cNvSpPr>
            <a:spLocks noGrp="1"/>
          </p:cNvSpPr>
          <p:nvPr>
            <p:ph idx="1"/>
          </p:nvPr>
        </p:nvSpPr>
        <p:spPr>
          <a:xfrm>
            <a:off x="185520" y="1769346"/>
            <a:ext cx="8501280" cy="5088653"/>
          </a:xfrm>
        </p:spPr>
        <p:txBody>
          <a:bodyPr numCol="1">
            <a:noAutofit/>
          </a:bodyPr>
          <a:lstStyle/>
          <a:p>
            <a:r>
              <a:rPr dirty="0" lang="en-US" smtClean="0" sz="2800" u="sng"/>
              <a:t>How Proportional Representation system works:</a:t>
            </a:r>
          </a:p>
          <a:p>
            <a:pPr lvl="1"/>
            <a:r>
              <a:rPr dirty="0" lang="en-US" smtClean="0" sz="2400"/>
              <a:t>A country is divided into a few large sections</a:t>
            </a:r>
          </a:p>
          <a:p>
            <a:pPr lvl="1"/>
            <a:r>
              <a:rPr dirty="0" lang="en-US" smtClean="0" sz="2400"/>
              <a:t>The competing parties offer lists of candidates</a:t>
            </a:r>
          </a:p>
          <a:p>
            <a:pPr lvl="1"/>
            <a:r>
              <a:rPr dirty="0" lang="en-US" smtClean="0" sz="2400"/>
              <a:t>The number of legislative representatives a party wins depends on the overall proportion of the votes it receives</a:t>
            </a:r>
          </a:p>
          <a:p>
            <a:pPr lvl="1"/>
            <a:r>
              <a:rPr dirty="0" lang="en-US" smtClean="0" sz="2400"/>
              <a:t>Sometimes parties must meet a minimum threshold of votes in order to receive any seats at all (5% or 7%)</a:t>
            </a:r>
          </a:p>
          <a:p>
            <a:r>
              <a:rPr b="0" dirty="0" lang="en-US" smtClean="0" sz="2800" u="sng">
                <a:solidFill>
                  <a:srgbClr val="FFB91D"/>
                </a:solidFill>
              </a:rPr>
              <a:t>KEY POINT:</a:t>
            </a:r>
            <a:r>
              <a:rPr dirty="0" lang="en-US" smtClean="0"/>
              <a:t> PR system leads to </a:t>
            </a:r>
            <a:r>
              <a:rPr dirty="0" i="1" lang="en-US" smtClean="0"/>
              <a:t>multiparty </a:t>
            </a:r>
            <a:r>
              <a:rPr dirty="0" lang="en-US" smtClean="0"/>
              <a:t>legislatures</a:t>
            </a:r>
          </a:p>
          <a:p>
            <a:r>
              <a:rPr dirty="0" lang="en-US" smtClean="0"/>
              <a:t>(Exception:  Russia’s raising of threshold to 7% has resulted in less representation of regional parties)</a:t>
            </a:r>
          </a:p>
        </p:txBody>
      </p:sp>
    </p:spTree>
    <p:extLst>
      <p:ext uri="{BB962C8B-B14F-4D97-AF65-F5344CB8AC3E}">
        <p14:creationId xmlns:p14="http://schemas.microsoft.com/office/powerpoint/2010/main" val="1288646448"/>
      </p:ext>
    </p:extLst>
  </p:cSld>
  <p:clrMapOvr>
    <a:masterClrMapping/>
  </p:clrMapOvr>
  <p:timing>
    <p:tnLst>
      <p:par>
        <p:cTn dur="indefinite" id="1" nodeType="tmRoot" restart="never"/>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4800"/>
              <a:t>Minimum Winning Threshold</a:t>
            </a:r>
            <a:endParaRPr dirty="0" lang="en-US" sz="4800"/>
          </a:p>
        </p:txBody>
      </p:sp>
      <p:sp>
        <p:nvSpPr>
          <p:cNvPr id="3" name="Content Placeholder 2"/>
          <p:cNvSpPr>
            <a:spLocks noGrp="1"/>
          </p:cNvSpPr>
          <p:nvPr>
            <p:ph idx="1"/>
          </p:nvPr>
        </p:nvSpPr>
        <p:spPr>
          <a:xfrm>
            <a:off x="457200" y="2057401"/>
            <a:ext cx="8229600" cy="4492034"/>
          </a:xfrm>
        </p:spPr>
        <p:txBody>
          <a:bodyPr numCol="1">
            <a:normAutofit/>
          </a:bodyPr>
          <a:lstStyle/>
          <a:p>
            <a:r>
              <a:rPr dirty="0" lang="en-US" smtClean="0" sz="3200">
                <a:solidFill>
                  <a:srgbClr val="FFB91D"/>
                </a:solidFill>
              </a:rPr>
              <a:t>The minimum percentage of votes a party must receive in order to be seated in a legislature</a:t>
            </a:r>
          </a:p>
          <a:p>
            <a:pPr indent="-342900" lvl="1" marL="342900">
              <a:spcBef>
                <a:spcPts val="2000"/>
              </a:spcBef>
              <a:buClr>
                <a:schemeClr val="accent1"/>
              </a:buClr>
            </a:pPr>
            <a:r>
              <a:rPr dirty="0" lang="en-US" smtClean="0" sz="3200"/>
              <a:t>Sometimes parties must meet a minimum threshold of votes in order to receive any seats at all (5% or 7%)</a:t>
            </a:r>
          </a:p>
        </p:txBody>
      </p:sp>
    </p:spTree>
    <p:extLst>
      <p:ext uri="{BB962C8B-B14F-4D97-AF65-F5344CB8AC3E}">
        <p14:creationId xmlns:p14="http://schemas.microsoft.com/office/powerpoint/2010/main" val="3043637394"/>
      </p:ext>
    </p:extLst>
  </p:cSld>
  <p:clrMapOvr>
    <a:masterClrMapping/>
  </p:clrMapOvr>
  <p:timing>
    <p:tnLst>
      <p:par>
        <p:cTn dur="indefinite" id="1" nodeType="tmRoot" restart="never"/>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pPr lvl="0"/>
            <a:r>
              <a:rPr dirty="0" lang="en-US" smtClean="0" sz="8000"/>
              <a:t>Duverger’s Law</a:t>
            </a:r>
            <a:endParaRPr dirty="0" lang="en-US" sz="8000"/>
          </a:p>
        </p:txBody>
      </p:sp>
      <p:sp>
        <p:nvSpPr>
          <p:cNvPr id="3" name="Content Placeholder 2"/>
          <p:cNvSpPr>
            <a:spLocks noGrp="1"/>
          </p:cNvSpPr>
          <p:nvPr>
            <p:ph idx="1"/>
          </p:nvPr>
        </p:nvSpPr>
        <p:spPr>
          <a:xfrm>
            <a:off x="197931" y="1798008"/>
            <a:ext cx="8946069" cy="4802845"/>
          </a:xfrm>
        </p:spPr>
        <p:txBody>
          <a:bodyPr numCol="1">
            <a:noAutofit/>
          </a:bodyPr>
          <a:lstStyle/>
          <a:p>
            <a:pPr lvl="0"/>
            <a:r>
              <a:rPr dirty="0" lang="en-US" smtClean="0" sz="2600"/>
              <a:t>Maurice Duverger: French political scientist</a:t>
            </a:r>
          </a:p>
          <a:p>
            <a:r>
              <a:rPr dirty="0" lang="en-US" smtClean="0" sz="2600">
                <a:solidFill>
                  <a:schemeClr val="accent1"/>
                </a:solidFill>
              </a:rPr>
              <a:t>States that there is a systematic relationship between electoral systems and party systems, so that single-member district plurality (SMDP) election systems (“first past the post”) tend to create two-party systems in the legislature, while proportional representation (PR) electoral systems generate multiparty systems</a:t>
            </a:r>
          </a:p>
          <a:p>
            <a:r>
              <a:rPr dirty="0" lang="en-US" smtClean="0" sz="2600"/>
              <a:t>SMDP (first past the post) = Two Party System</a:t>
            </a:r>
          </a:p>
          <a:p>
            <a:r>
              <a:rPr dirty="0" lang="en-US" smtClean="0" sz="2600"/>
              <a:t>Proportional Representation = Multiparty System</a:t>
            </a:r>
          </a:p>
        </p:txBody>
      </p:sp>
    </p:spTree>
    <p:extLst>
      <p:ext uri="{BB962C8B-B14F-4D97-AF65-F5344CB8AC3E}">
        <p14:creationId xmlns:p14="http://schemas.microsoft.com/office/powerpoint/2010/main" val="2632641124"/>
      </p:ext>
    </p:extLst>
  </p:cSld>
  <p:clrMapOvr>
    <a:masterClrMapping/>
  </p:clrMapOvr>
  <p:timing>
    <p:tnLst>
      <p:par>
        <p:cTn dur="indefinite" id="1" nodeType="tmRoot" restart="never"/>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8000"/>
              <a:t>Nation</a:t>
            </a:r>
            <a:endParaRPr dirty="0" lang="en-US"/>
          </a:p>
        </p:txBody>
      </p:sp>
      <p:sp>
        <p:nvSpPr>
          <p:cNvPr id="3" name="Content Placeholder 2"/>
          <p:cNvSpPr>
            <a:spLocks noGrp="1"/>
          </p:cNvSpPr>
          <p:nvPr>
            <p:ph idx="1"/>
          </p:nvPr>
        </p:nvSpPr>
        <p:spPr>
          <a:xfrm>
            <a:off x="457200" y="2057400"/>
            <a:ext cx="8229600" cy="4579229"/>
          </a:xfrm>
        </p:spPr>
        <p:txBody>
          <a:bodyPr numCol="1">
            <a:normAutofit/>
          </a:bodyPr>
          <a:lstStyle/>
          <a:p>
            <a:r>
              <a:rPr dirty="0" lang="en-US" smtClean="0" sz="4400">
                <a:solidFill>
                  <a:srgbClr val="FFC000"/>
                </a:solidFill>
              </a:rPr>
              <a:t>A group of people who identify themselves as belonging together because of cultural, geographic, or linguistic ties.</a:t>
            </a:r>
          </a:p>
          <a:p>
            <a:pPr indent="-342900" lvl="1" marL="342900">
              <a:spcBef>
                <a:spcPts val="2000"/>
              </a:spcBef>
              <a:buClr>
                <a:schemeClr val="accent1"/>
              </a:buClr>
            </a:pPr>
            <a:r>
              <a:rPr dirty="0" lang="en-US" smtClean="0" sz="3200"/>
              <a:t>Nations need not, and often do not have, sovereignty in order to exist</a:t>
            </a:r>
          </a:p>
        </p:txBody>
      </p:sp>
    </p:spTree>
    <p:extLst>
      <p:ext uri="{BB962C8B-B14F-4D97-AF65-F5344CB8AC3E}">
        <p14:creationId xmlns:p14="http://schemas.microsoft.com/office/powerpoint/2010/main" val="2448992690"/>
      </p:ext>
    </p:extLst>
  </p:cSld>
  <p:clrMapOvr>
    <a:masterClrMapping/>
  </p:clrMapOvr>
  <p:timing>
    <p:tnLst>
      <p:par>
        <p:cTn dur="indefinite" id="1" nodeType="tmRoot" restart="never"/>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pPr lvl="0"/>
            <a:r>
              <a:rPr dirty="0" lang="en-US" smtClean="0" sz="8000"/>
              <a:t>Duverger’s Law</a:t>
            </a:r>
            <a:endParaRPr dirty="0" lang="en-US" sz="8000"/>
          </a:p>
        </p:txBody>
      </p:sp>
      <p:sp>
        <p:nvSpPr>
          <p:cNvPr id="3" name="Content Placeholder 2"/>
          <p:cNvSpPr>
            <a:spLocks noGrp="1"/>
          </p:cNvSpPr>
          <p:nvPr>
            <p:ph idx="1"/>
          </p:nvPr>
        </p:nvSpPr>
        <p:spPr>
          <a:xfrm>
            <a:off x="197931" y="1798008"/>
            <a:ext cx="8946069" cy="4802845"/>
          </a:xfrm>
        </p:spPr>
        <p:txBody>
          <a:bodyPr numCol="1">
            <a:noAutofit/>
          </a:bodyPr>
          <a:lstStyle/>
          <a:p>
            <a:r>
              <a:rPr dirty="0" lang="en-US" smtClean="0" sz="2600" u="sng">
                <a:solidFill>
                  <a:srgbClr val="FFB91D"/>
                </a:solidFill>
              </a:rPr>
              <a:t>Mechanical Effect</a:t>
            </a:r>
            <a:r>
              <a:rPr dirty="0" lang="en-US" smtClean="0" sz="2600">
                <a:solidFill>
                  <a:srgbClr val="FFB91D"/>
                </a:solidFill>
              </a:rPr>
              <a:t>: </a:t>
            </a:r>
            <a:r>
              <a:rPr dirty="0" lang="en-US" smtClean="0" sz="2600"/>
              <a:t>In SMDP systems, second and third place finishers in each district get NO representation in </a:t>
            </a:r>
            <a:r>
              <a:rPr dirty="0" lang="en-US" smtClean="0" sz="2600"/>
              <a:t>legislature</a:t>
            </a:r>
            <a:endParaRPr dirty="0" lang="en-US" smtClean="0" sz="2600"/>
          </a:p>
          <a:p>
            <a:r>
              <a:rPr dirty="0" lang="en-US" smtClean="0" sz="2600" u="sng">
                <a:solidFill>
                  <a:srgbClr val="FFB91D"/>
                </a:solidFill>
              </a:rPr>
              <a:t>Psychological Effect</a:t>
            </a:r>
            <a:r>
              <a:rPr dirty="0" lang="en-US" smtClean="0" sz="2600">
                <a:solidFill>
                  <a:srgbClr val="FFB91D"/>
                </a:solidFill>
              </a:rPr>
              <a:t>: </a:t>
            </a:r>
            <a:r>
              <a:rPr dirty="0" lang="en-US" smtClean="0" sz="2600"/>
              <a:t>In SMDP, people don’t want to vote for a known loser, so they chose their second or third choice, so as to block their worst case </a:t>
            </a:r>
            <a:r>
              <a:rPr dirty="0" lang="en-US" smtClean="0" sz="2600"/>
              <a:t>scenario</a:t>
            </a:r>
            <a:endParaRPr dirty="0" lang="en-US" smtClean="0" sz="2600"/>
          </a:p>
          <a:p>
            <a:r>
              <a:rPr dirty="0" lang="en-US" smtClean="0" sz="2600" u="sng">
                <a:solidFill>
                  <a:srgbClr val="FFB91D"/>
                </a:solidFill>
              </a:rPr>
              <a:t>Strategic Voting</a:t>
            </a:r>
            <a:r>
              <a:rPr dirty="0" lang="en-US" smtClean="0" sz="2600">
                <a:solidFill>
                  <a:srgbClr val="FFB91D"/>
                </a:solidFill>
              </a:rPr>
              <a:t>:  </a:t>
            </a:r>
            <a:r>
              <a:rPr dirty="0" lang="en-US" smtClean="0" sz="2600"/>
              <a:t>The act of voting for your second or third preference to avoid an even worse case </a:t>
            </a:r>
            <a:r>
              <a:rPr dirty="0" lang="en-US" smtClean="0" sz="2600"/>
              <a:t>scenario</a:t>
            </a:r>
            <a:endParaRPr dirty="0" lang="en-US" smtClean="0" sz="2600"/>
          </a:p>
          <a:p>
            <a:r>
              <a:rPr dirty="0" lang="en-US" smtClean="0" sz="2600">
                <a:solidFill>
                  <a:srgbClr val="FFB91D"/>
                </a:solidFill>
              </a:rPr>
              <a:t>Example:  </a:t>
            </a:r>
            <a:r>
              <a:rPr dirty="0" lang="en-US" smtClean="0" sz="2600"/>
              <a:t>Voting Democrat instead of Green, so as to avoid Republicans gaining seats in legislature (Strategic voting)</a:t>
            </a:r>
          </a:p>
        </p:txBody>
      </p:sp>
    </p:spTree>
    <p:extLst>
      <p:ext uri="{BB962C8B-B14F-4D97-AF65-F5344CB8AC3E}">
        <p14:creationId xmlns:p14="http://schemas.microsoft.com/office/powerpoint/2010/main" val="1449638539"/>
      </p:ext>
    </p:extLst>
  </p:cSld>
  <p:clrMapOvr>
    <a:masterClrMapping/>
  </p:clrMapOvr>
  <p:timing>
    <p:tnLst>
      <p:par>
        <p:cTn dur="indefinite" id="1" nodeType="tmRoot" restart="never"/>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5400"/>
              <a:t>Competitive Party Systems</a:t>
            </a:r>
            <a:endParaRPr dirty="0" lang="en-US" sz="5400"/>
          </a:p>
        </p:txBody>
      </p:sp>
      <p:sp>
        <p:nvSpPr>
          <p:cNvPr id="3" name="Content Placeholder 2"/>
          <p:cNvSpPr>
            <a:spLocks noGrp="1"/>
          </p:cNvSpPr>
          <p:nvPr>
            <p:ph idx="1"/>
          </p:nvPr>
        </p:nvSpPr>
        <p:spPr>
          <a:xfrm>
            <a:off x="1" y="1798008"/>
            <a:ext cx="9144000" cy="4802845"/>
          </a:xfrm>
        </p:spPr>
        <p:txBody>
          <a:bodyPr numCol="1">
            <a:noAutofit/>
          </a:bodyPr>
          <a:lstStyle/>
          <a:p>
            <a:r>
              <a:rPr dirty="0" lang="en-US" smtClean="0">
                <a:solidFill>
                  <a:schemeClr val="accent1"/>
                </a:solidFill>
              </a:rPr>
              <a:t>Political systems in which parties can form and compete freely</a:t>
            </a:r>
          </a:p>
          <a:p>
            <a:r>
              <a:rPr dirty="0" lang="en-US" smtClean="0"/>
              <a:t>The role of competitive parties in interest aggregation depends on the type of party system</a:t>
            </a:r>
          </a:p>
          <a:p>
            <a:r>
              <a:rPr dirty="0" lang="en-US" smtClean="0"/>
              <a:t>Interest aggregation in a competitive party system occurs in several stages</a:t>
            </a:r>
          </a:p>
          <a:p>
            <a:pPr lvl="1"/>
            <a:r>
              <a:rPr dirty="0" lang="en-US" smtClean="0" sz="2000"/>
              <a:t>Parties develop positions that they believe are backed by a large block of voters</a:t>
            </a:r>
          </a:p>
          <a:p>
            <a:pPr lvl="1"/>
            <a:r>
              <a:rPr dirty="0" lang="en-US" smtClean="0" sz="2000"/>
              <a:t>In a two party system, it is important for a party to win the majority, so targeting the center of the electorate is often necessary to win enough votes.</a:t>
            </a:r>
          </a:p>
          <a:p>
            <a:pPr lvl="1"/>
            <a:r>
              <a:rPr dirty="0" lang="en-US" smtClean="0" sz="2000"/>
              <a:t>In systems with many parties, each party seeks a distinctive and cohesive electoral base, meaning that party policies may reflect the preferences of specific groups</a:t>
            </a:r>
          </a:p>
        </p:txBody>
      </p:sp>
    </p:spTree>
    <p:extLst>
      <p:ext uri="{BB962C8B-B14F-4D97-AF65-F5344CB8AC3E}">
        <p14:creationId xmlns:p14="http://schemas.microsoft.com/office/powerpoint/2010/main" val="552637210"/>
      </p:ext>
    </p:extLst>
  </p:cSld>
  <p:clrMapOvr>
    <a:masterClrMapping/>
  </p:clrMapOvr>
  <p:timing>
    <p:tnLst>
      <p:par>
        <p:cTn dur="indefinite" id="1" nodeType="tmRoot" restart="never"/>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5400"/>
              <a:t>Multiparty System</a:t>
            </a:r>
            <a:endParaRPr dirty="0" lang="en-US" sz="5400"/>
          </a:p>
        </p:txBody>
      </p:sp>
      <p:sp>
        <p:nvSpPr>
          <p:cNvPr id="3" name="Content Placeholder 2"/>
          <p:cNvSpPr>
            <a:spLocks noGrp="1"/>
          </p:cNvSpPr>
          <p:nvPr>
            <p:ph idx="1"/>
          </p:nvPr>
        </p:nvSpPr>
        <p:spPr>
          <a:xfrm>
            <a:off x="457200" y="2057401"/>
            <a:ext cx="8229600" cy="4603074"/>
          </a:xfrm>
        </p:spPr>
        <p:txBody>
          <a:bodyPr numCol="1">
            <a:normAutofit/>
          </a:bodyPr>
          <a:lstStyle/>
          <a:p>
            <a:r>
              <a:rPr dirty="0" lang="en-US" sz="3600">
                <a:solidFill>
                  <a:srgbClr val="FFC000"/>
                </a:solidFill>
              </a:rPr>
              <a:t>A party system with several important political parties, none of which generally gains a majority of the seats in the </a:t>
            </a:r>
            <a:r>
              <a:rPr dirty="0" lang="en-US" smtClean="0" sz="3600">
                <a:solidFill>
                  <a:srgbClr val="FFC000"/>
                </a:solidFill>
              </a:rPr>
              <a:t>national</a:t>
            </a:r>
          </a:p>
          <a:p>
            <a:r>
              <a:rPr dirty="0" lang="en-US" smtClean="0" sz="3600"/>
              <a:t>Mexico, Nigeria</a:t>
            </a:r>
          </a:p>
        </p:txBody>
      </p:sp>
    </p:spTree>
    <p:extLst>
      <p:ext uri="{BB962C8B-B14F-4D97-AF65-F5344CB8AC3E}">
        <p14:creationId xmlns:p14="http://schemas.microsoft.com/office/powerpoint/2010/main" val="3532037175"/>
      </p:ext>
    </p:extLst>
  </p:cSld>
  <p:clrMapOvr>
    <a:masterClrMapping/>
  </p:clrMapOvr>
  <p:timing>
    <p:tnLst>
      <p:par>
        <p:cTn dur="indefinite" id="1" nodeType="tmRoot" restart="never"/>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5400"/>
              <a:t>Two-Party System</a:t>
            </a:r>
            <a:endParaRPr dirty="0" lang="en-US" sz="5400"/>
          </a:p>
        </p:txBody>
      </p:sp>
      <p:sp>
        <p:nvSpPr>
          <p:cNvPr id="3" name="Content Placeholder 2"/>
          <p:cNvSpPr>
            <a:spLocks noGrp="1"/>
          </p:cNvSpPr>
          <p:nvPr>
            <p:ph idx="1"/>
          </p:nvPr>
        </p:nvSpPr>
        <p:spPr>
          <a:xfrm>
            <a:off x="457200" y="2057401"/>
            <a:ext cx="8229600" cy="4603074"/>
          </a:xfrm>
        </p:spPr>
        <p:txBody>
          <a:bodyPr numCol="1">
            <a:normAutofit/>
          </a:bodyPr>
          <a:lstStyle/>
          <a:p>
            <a:r>
              <a:rPr dirty="0" lang="en-US" smtClean="0" sz="3600">
                <a:solidFill>
                  <a:srgbClr val="FFC000"/>
                </a:solidFill>
              </a:rPr>
              <a:t>A party system in which two main parties compete for majority control of the government</a:t>
            </a:r>
          </a:p>
          <a:p>
            <a:r>
              <a:rPr dirty="0" lang="en-US" smtClean="0" sz="3600"/>
              <a:t>Small parties may exist but play no significant role in national electoral outcomes</a:t>
            </a:r>
          </a:p>
          <a:p>
            <a:r>
              <a:rPr dirty="0" lang="en-US" smtClean="0" sz="3600"/>
              <a:t>UK</a:t>
            </a:r>
          </a:p>
        </p:txBody>
      </p:sp>
    </p:spTree>
    <p:extLst>
      <p:ext uri="{BB962C8B-B14F-4D97-AF65-F5344CB8AC3E}">
        <p14:creationId xmlns:p14="http://schemas.microsoft.com/office/powerpoint/2010/main" val="985063221"/>
      </p:ext>
    </p:extLst>
  </p:cSld>
  <p:clrMapOvr>
    <a:masterClrMapping/>
  </p:clrMapOvr>
  <p:timing>
    <p:tnLst>
      <p:par>
        <p:cTn dur="indefinite" id="1" nodeType="tmRoot" restart="never"/>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5400"/>
              <a:t>One-Party Dominant System</a:t>
            </a:r>
            <a:endParaRPr dirty="0" lang="en-US" sz="5400"/>
          </a:p>
        </p:txBody>
      </p:sp>
      <p:sp>
        <p:nvSpPr>
          <p:cNvPr id="3" name="Content Placeholder 2"/>
          <p:cNvSpPr>
            <a:spLocks noGrp="1"/>
          </p:cNvSpPr>
          <p:nvPr>
            <p:ph idx="1"/>
          </p:nvPr>
        </p:nvSpPr>
        <p:spPr>
          <a:xfrm>
            <a:off x="457200" y="2057401"/>
            <a:ext cx="8229600" cy="4603074"/>
          </a:xfrm>
        </p:spPr>
        <p:txBody>
          <a:bodyPr numCol="1">
            <a:normAutofit/>
          </a:bodyPr>
          <a:lstStyle/>
          <a:p>
            <a:r>
              <a:rPr dirty="0" lang="en-US" smtClean="0" sz="3600">
                <a:solidFill>
                  <a:srgbClr val="FFC000"/>
                </a:solidFill>
              </a:rPr>
              <a:t>A party system in which one large party directs the political system, but small parties exist and may compete in elections </a:t>
            </a:r>
          </a:p>
          <a:p>
            <a:r>
              <a:rPr dirty="0" lang="en-US" smtClean="0" sz="3600">
                <a:solidFill>
                  <a:srgbClr val="FFC000"/>
                </a:solidFill>
              </a:rPr>
              <a:t>Russia (&amp; Mexico in the past under the PRI)</a:t>
            </a:r>
          </a:p>
        </p:txBody>
      </p:sp>
    </p:spTree>
    <p:extLst>
      <p:ext uri="{BB962C8B-B14F-4D97-AF65-F5344CB8AC3E}">
        <p14:creationId xmlns:p14="http://schemas.microsoft.com/office/powerpoint/2010/main" val="3667376789"/>
      </p:ext>
    </p:extLst>
  </p:cSld>
  <p:clrMapOvr>
    <a:masterClrMapping/>
  </p:clrMapOvr>
  <p:timing>
    <p:tnLst>
      <p:par>
        <p:cTn dur="indefinite" id="1" nodeType="tmRoot" restart="never"/>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5400"/>
              <a:t>One-Party System</a:t>
            </a:r>
            <a:endParaRPr dirty="0" lang="en-US" sz="5400"/>
          </a:p>
        </p:txBody>
      </p:sp>
      <p:sp>
        <p:nvSpPr>
          <p:cNvPr id="3" name="Content Placeholder 2"/>
          <p:cNvSpPr>
            <a:spLocks noGrp="1"/>
          </p:cNvSpPr>
          <p:nvPr>
            <p:ph idx="1"/>
          </p:nvPr>
        </p:nvSpPr>
        <p:spPr>
          <a:xfrm>
            <a:off x="457200" y="2057401"/>
            <a:ext cx="8229600" cy="4603074"/>
          </a:xfrm>
        </p:spPr>
        <p:txBody>
          <a:bodyPr numCol="1">
            <a:normAutofit/>
          </a:bodyPr>
          <a:lstStyle/>
          <a:p>
            <a:r>
              <a:rPr dirty="0" lang="en-US" smtClean="0" sz="3600">
                <a:solidFill>
                  <a:srgbClr val="FFC000"/>
                </a:solidFill>
              </a:rPr>
              <a:t>A party system in which one political party controls the government and voters have no option to choose an opposition party (China)</a:t>
            </a:r>
          </a:p>
        </p:txBody>
      </p:sp>
    </p:spTree>
    <p:extLst>
      <p:ext uri="{BB962C8B-B14F-4D97-AF65-F5344CB8AC3E}">
        <p14:creationId xmlns:p14="http://schemas.microsoft.com/office/powerpoint/2010/main" val="943521118"/>
      </p:ext>
    </p:extLst>
  </p:cSld>
  <p:clrMapOvr>
    <a:masterClrMapping/>
  </p:clrMapOvr>
  <p:timing>
    <p:tnLst>
      <p:par>
        <p:cTn dur="indefinite" id="1" nodeType="tmRoot" restart="never"/>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5400"/>
              <a:t>Elite Recruitment</a:t>
            </a:r>
            <a:endParaRPr dirty="0" lang="en-US" sz="5400"/>
          </a:p>
        </p:txBody>
      </p:sp>
      <p:sp>
        <p:nvSpPr>
          <p:cNvPr id="3" name="Content Placeholder 2"/>
          <p:cNvSpPr>
            <a:spLocks noGrp="1"/>
          </p:cNvSpPr>
          <p:nvPr>
            <p:ph idx="1"/>
          </p:nvPr>
        </p:nvSpPr>
        <p:spPr>
          <a:xfrm>
            <a:off x="457200" y="2057401"/>
            <a:ext cx="8229600" cy="4603074"/>
          </a:xfrm>
        </p:spPr>
        <p:txBody>
          <a:bodyPr numCol="1">
            <a:normAutofit fontScale="55000" lnSpcReduction="20000"/>
          </a:bodyPr>
          <a:lstStyle/>
          <a:p>
            <a:r>
              <a:rPr dirty="0" lang="en-US" smtClean="0" sz="6000">
                <a:solidFill>
                  <a:srgbClr val="FFC000"/>
                </a:solidFill>
              </a:rPr>
              <a:t>Refers to the selection of people for political activity and government offices</a:t>
            </a:r>
            <a:endParaRPr dirty="0" lang="en-US" smtClean="0" sz="6000">
              <a:solidFill>
                <a:srgbClr val="FFFF00"/>
              </a:solidFill>
            </a:endParaRPr>
          </a:p>
          <a:p>
            <a:r>
              <a:rPr dirty="0" lang="en-US" smtClean="0" sz="6000"/>
              <a:t>In a democracy, competitive elections play a major role in political recruitment  </a:t>
            </a:r>
          </a:p>
          <a:p>
            <a:r>
              <a:rPr dirty="0" lang="en-US" smtClean="0" sz="6000"/>
              <a:t>In authoritarian systems, recruitment may be dominated by a single party, as in China, or unelected religious leaders, as in Iran</a:t>
            </a:r>
          </a:p>
        </p:txBody>
      </p:sp>
    </p:spTree>
    <p:extLst>
      <p:ext uri="{BB962C8B-B14F-4D97-AF65-F5344CB8AC3E}">
        <p14:creationId xmlns:p14="http://schemas.microsoft.com/office/powerpoint/2010/main" val="1222984135"/>
      </p:ext>
    </p:extLst>
  </p:cSld>
  <p:clrMapOvr>
    <a:masterClrMapping/>
  </p:clrMapOvr>
  <p:timing>
    <p:tnLst>
      <p:par>
        <p:cTn dur="indefinite" id="1" nodeType="tmRoot" restart="never"/>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5400"/>
              <a:t>Referendum</a:t>
            </a:r>
            <a:endParaRPr dirty="0" lang="en-US" sz="5400"/>
          </a:p>
        </p:txBody>
      </p:sp>
      <p:sp>
        <p:nvSpPr>
          <p:cNvPr id="3" name="Content Placeholder 2"/>
          <p:cNvSpPr>
            <a:spLocks noGrp="1"/>
          </p:cNvSpPr>
          <p:nvPr>
            <p:ph idx="1"/>
          </p:nvPr>
        </p:nvSpPr>
        <p:spPr>
          <a:xfrm>
            <a:off x="457200" y="2057401"/>
            <a:ext cx="8229600" cy="4603074"/>
          </a:xfrm>
        </p:spPr>
        <p:txBody>
          <a:bodyPr numCol="1">
            <a:normAutofit/>
          </a:bodyPr>
          <a:lstStyle/>
          <a:p>
            <a:r>
              <a:rPr dirty="0" lang="en-US" sz="4000">
                <a:solidFill>
                  <a:srgbClr val="FFC000"/>
                </a:solidFill>
              </a:rPr>
              <a:t>A general vote by the electorate on a single political question that has been referred to them for a direct </a:t>
            </a:r>
            <a:r>
              <a:rPr dirty="0" lang="en-US" smtClean="0" sz="4000">
                <a:solidFill>
                  <a:srgbClr val="FFC000"/>
                </a:solidFill>
              </a:rPr>
              <a:t>decision</a:t>
            </a:r>
            <a:endParaRPr dirty="0" lang="en-US" smtClean="0" sz="4000"/>
          </a:p>
        </p:txBody>
      </p:sp>
    </p:spTree>
    <p:extLst>
      <p:ext uri="{BB962C8B-B14F-4D97-AF65-F5344CB8AC3E}">
        <p14:creationId xmlns:p14="http://schemas.microsoft.com/office/powerpoint/2010/main" val="2347604939"/>
      </p:ext>
    </p:extLst>
  </p:cSld>
  <p:clrMapOvr>
    <a:masterClrMapping/>
  </p:clrMapOvr>
  <p:timing>
    <p:tnLst>
      <p:par>
        <p:cTn dur="indefinite" id="1" nodeType="tmRoot" restart="never"/>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Interest Articulation</a:t>
            </a:r>
            <a:endParaRPr dirty="0" lang="en-US" sz="6000"/>
          </a:p>
        </p:txBody>
      </p:sp>
      <p:sp>
        <p:nvSpPr>
          <p:cNvPr id="3" name="Content Placeholder 2"/>
          <p:cNvSpPr>
            <a:spLocks noGrp="1"/>
          </p:cNvSpPr>
          <p:nvPr>
            <p:ph idx="1"/>
          </p:nvPr>
        </p:nvSpPr>
        <p:spPr>
          <a:xfrm>
            <a:off x="457200" y="2057400"/>
            <a:ext cx="8229600" cy="4800599"/>
          </a:xfrm>
        </p:spPr>
        <p:txBody>
          <a:bodyPr numCol="1">
            <a:normAutofit/>
          </a:bodyPr>
          <a:lstStyle/>
          <a:p>
            <a:r>
              <a:rPr dirty="0" lang="en-US" smtClean="0" sz="3600">
                <a:solidFill>
                  <a:srgbClr val="FFC000"/>
                </a:solidFill>
              </a:rPr>
              <a:t>The methods by which citizens and groups can express their desires and make demands upon government (political participation, lobbying, protests, etc.)</a:t>
            </a:r>
            <a:endParaRPr dirty="0" lang="en-US" smtClean="0" sz="3200">
              <a:solidFill>
                <a:srgbClr val="FFC000"/>
              </a:solidFill>
            </a:endParaRPr>
          </a:p>
          <a:p>
            <a:pPr lvl="1"/>
            <a:r>
              <a:rPr dirty="0" lang="en-US" smtClean="0" sz="2800"/>
              <a:t>Involves individuals and groups expressing their needs and demands</a:t>
            </a:r>
          </a:p>
        </p:txBody>
      </p:sp>
    </p:spTree>
    <p:extLst>
      <p:ext uri="{BB962C8B-B14F-4D97-AF65-F5344CB8AC3E}">
        <p14:creationId xmlns:p14="http://schemas.microsoft.com/office/powerpoint/2010/main" val="2747838975"/>
      </p:ext>
    </p:extLst>
  </p:cSld>
  <p:clrMapOvr>
    <a:masterClrMapping/>
  </p:clrMapOvr>
  <p:timing>
    <p:tnLst>
      <p:par>
        <p:cTn dur="indefinite" id="1" nodeType="tmRoot" restart="never"/>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a:t>Interest Aggregation</a:t>
            </a:r>
            <a:endParaRPr dirty="0" lang="en-US"/>
          </a:p>
        </p:txBody>
      </p:sp>
      <p:sp>
        <p:nvSpPr>
          <p:cNvPr id="3" name="Content Placeholder 2"/>
          <p:cNvSpPr>
            <a:spLocks noGrp="1"/>
          </p:cNvSpPr>
          <p:nvPr>
            <p:ph idx="1"/>
          </p:nvPr>
        </p:nvSpPr>
        <p:spPr/>
        <p:txBody>
          <a:bodyPr numCol="1">
            <a:normAutofit/>
          </a:bodyPr>
          <a:lstStyle/>
          <a:p>
            <a:r>
              <a:rPr dirty="0" lang="en-US" smtClean="0" sz="3200">
                <a:solidFill>
                  <a:srgbClr val="FFC000"/>
                </a:solidFill>
              </a:rPr>
              <a:t>Ways in which demands of citizens and groups are combined into proposed policy packages (leadership, political parties, </a:t>
            </a:r>
            <a:r>
              <a:rPr dirty="0" err="1" lang="en-US" smtClean="0" sz="3200">
                <a:solidFill>
                  <a:srgbClr val="FFC000"/>
                </a:solidFill>
              </a:rPr>
              <a:t>etc</a:t>
            </a:r>
            <a:r>
              <a:rPr dirty="0" lang="en-US" smtClean="0" sz="3200">
                <a:solidFill>
                  <a:srgbClr val="FFC000"/>
                </a:solidFill>
              </a:rPr>
              <a:t>)</a:t>
            </a:r>
            <a:endParaRPr dirty="0" lang="en-US" sz="3200">
              <a:solidFill>
                <a:srgbClr val="FFC000"/>
              </a:solidFill>
            </a:endParaRPr>
          </a:p>
        </p:txBody>
      </p:sp>
    </p:spTree>
    <p:extLst>
      <p:ext uri="{BB962C8B-B14F-4D97-AF65-F5344CB8AC3E}">
        <p14:creationId xmlns:p14="http://schemas.microsoft.com/office/powerpoint/2010/main" val="2930660829"/>
      </p:ext>
    </p:extLst>
  </p:cSld>
  <p:clrMapOvr>
    <a:masterClrMapping/>
  </p:clrMapOvr>
  <p:timing>
    <p:tnLst>
      <p:par>
        <p:cTn dur="indefinite" id="1" nodeType="tmRoot" restart="never"/>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7200"/>
              <a:t>State</a:t>
            </a:r>
            <a:endParaRPr dirty="0" lang="en-US"/>
          </a:p>
        </p:txBody>
      </p:sp>
      <p:sp>
        <p:nvSpPr>
          <p:cNvPr id="3" name="Content Placeholder 2"/>
          <p:cNvSpPr>
            <a:spLocks noGrp="1"/>
          </p:cNvSpPr>
          <p:nvPr>
            <p:ph idx="1"/>
          </p:nvPr>
        </p:nvSpPr>
        <p:spPr/>
        <p:txBody>
          <a:bodyPr numCol="1">
            <a:normAutofit/>
          </a:bodyPr>
          <a:lstStyle/>
          <a:p>
            <a:r>
              <a:rPr dirty="0" lang="en-US" smtClean="0" sz="4000">
                <a:solidFill>
                  <a:srgbClr val="FFC000"/>
                </a:solidFill>
              </a:rPr>
              <a:t>A political </a:t>
            </a:r>
            <a:r>
              <a:rPr dirty="0" lang="en-US" sz="4000">
                <a:solidFill>
                  <a:srgbClr val="FFC000"/>
                </a:solidFill>
              </a:rPr>
              <a:t>system that has </a:t>
            </a:r>
            <a:r>
              <a:rPr dirty="0" i="1" lang="en-US" sz="4000">
                <a:solidFill>
                  <a:srgbClr val="FFC000"/>
                </a:solidFill>
              </a:rPr>
              <a:t>sovereignty</a:t>
            </a:r>
            <a:r>
              <a:rPr dirty="0" lang="en-US" sz="4000">
                <a:solidFill>
                  <a:srgbClr val="FFC000"/>
                </a:solidFill>
              </a:rPr>
              <a:t> (political power) exercised over a </a:t>
            </a:r>
            <a:r>
              <a:rPr dirty="0" i="1" lang="en-US" sz="4000">
                <a:solidFill>
                  <a:srgbClr val="FFC000"/>
                </a:solidFill>
              </a:rPr>
              <a:t>population</a:t>
            </a:r>
            <a:r>
              <a:rPr dirty="0" lang="en-US" sz="4000">
                <a:solidFill>
                  <a:srgbClr val="FFC000"/>
                </a:solidFill>
              </a:rPr>
              <a:t> in a defined geographic </a:t>
            </a:r>
            <a:r>
              <a:rPr dirty="0" i="1" lang="en-US" sz="4000">
                <a:solidFill>
                  <a:srgbClr val="FFC000"/>
                </a:solidFill>
              </a:rPr>
              <a:t>territory</a:t>
            </a:r>
            <a:r>
              <a:rPr dirty="0" lang="en-US" sz="4000">
                <a:solidFill>
                  <a:srgbClr val="FFC000"/>
                </a:solidFill>
              </a:rPr>
              <a:t> through a set of public </a:t>
            </a:r>
            <a:r>
              <a:rPr dirty="0" i="1" lang="en-US" sz="4000">
                <a:solidFill>
                  <a:srgbClr val="FFC000"/>
                </a:solidFill>
              </a:rPr>
              <a:t>institutions</a:t>
            </a:r>
            <a:endParaRPr dirty="0" lang="en-US" sz="4000">
              <a:solidFill>
                <a:srgbClr val="FFC000"/>
              </a:solidFill>
            </a:endParaRPr>
          </a:p>
        </p:txBody>
      </p:sp>
    </p:spTree>
    <p:extLst>
      <p:ext uri="{BB962C8B-B14F-4D97-AF65-F5344CB8AC3E}">
        <p14:creationId xmlns:p14="http://schemas.microsoft.com/office/powerpoint/2010/main" val="2531668147"/>
      </p:ext>
    </p:extLst>
  </p:cSld>
  <p:clrMapOvr>
    <a:masterClrMapping/>
  </p:clrMapOvr>
  <p:timing>
    <p:tnLst>
      <p:par>
        <p:cTn dur="indefinite" id="1" nodeType="tmRoot" restart="never"/>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Interest Articulation</a:t>
            </a:r>
            <a:endParaRPr dirty="0" lang="en-US" sz="7200"/>
          </a:p>
        </p:txBody>
      </p:sp>
      <p:sp>
        <p:nvSpPr>
          <p:cNvPr id="3" name="Content Placeholder 2"/>
          <p:cNvSpPr>
            <a:spLocks noGrp="1"/>
          </p:cNvSpPr>
          <p:nvPr>
            <p:ph idx="1"/>
          </p:nvPr>
        </p:nvSpPr>
        <p:spPr>
          <a:xfrm>
            <a:off x="457200" y="2057400"/>
            <a:ext cx="8229600" cy="4800599"/>
          </a:xfrm>
        </p:spPr>
        <p:txBody>
          <a:bodyPr numCol="1">
            <a:normAutofit fontScale="92500" lnSpcReduction="10000"/>
          </a:bodyPr>
          <a:lstStyle/>
          <a:p>
            <a:r>
              <a:rPr dirty="0" lang="en-US" smtClean="0" sz="2800"/>
              <a:t>The </a:t>
            </a:r>
            <a:r>
              <a:rPr dirty="0" lang="en-US" smtClean="0" sz="2800" u="sng"/>
              <a:t>most common form is voting in an election</a:t>
            </a:r>
            <a:r>
              <a:rPr dirty="0" lang="en-US" smtClean="0" sz="2800"/>
              <a:t>—found in democracies and totalitarian regimes</a:t>
            </a:r>
          </a:p>
          <a:p>
            <a:r>
              <a:rPr dirty="0" lang="en-US" smtClean="0" sz="2800" u="sng"/>
              <a:t>Other forms of interest articulation</a:t>
            </a:r>
            <a:r>
              <a:rPr dirty="0" lang="en-US" smtClean="0" sz="2800"/>
              <a:t>:  community groups, political groups, protests, any from of group which articulates its opinion to the government</a:t>
            </a:r>
          </a:p>
          <a:p>
            <a:pPr>
              <a:lnSpc>
                <a:spcPct val="90000"/>
              </a:lnSpc>
              <a:spcAft>
                <a:spcPts val="600"/>
              </a:spcAft>
            </a:pPr>
            <a:r>
              <a:rPr dirty="0" lang="en-US" smtClean="0" sz="2800"/>
              <a:t>In large, established political systems, </a:t>
            </a:r>
            <a:r>
              <a:rPr dirty="0" lang="en-US" smtClean="0" sz="2800" u="sng"/>
              <a:t>formal interest </a:t>
            </a:r>
            <a:r>
              <a:rPr dirty="0" lang="en-US" smtClean="0" sz="2800"/>
              <a:t>groups are a primary means of articulating political interests</a:t>
            </a:r>
          </a:p>
          <a:p>
            <a:pPr>
              <a:lnSpc>
                <a:spcPct val="90000"/>
              </a:lnSpc>
              <a:spcAft>
                <a:spcPts val="600"/>
              </a:spcAft>
            </a:pPr>
            <a:r>
              <a:rPr dirty="0" lang="en-US" smtClean="0" sz="2800"/>
              <a:t>As societies become more complex and scope of government grows, quantity and methods to articulate public interests have grown as well</a:t>
            </a:r>
            <a:endParaRPr dirty="0" lang="en-US" sz="2800"/>
          </a:p>
        </p:txBody>
      </p:sp>
    </p:spTree>
    <p:extLst>
      <p:ext uri="{BB962C8B-B14F-4D97-AF65-F5344CB8AC3E}">
        <p14:creationId xmlns:p14="http://schemas.microsoft.com/office/powerpoint/2010/main" val="665746137"/>
      </p:ext>
    </p:extLst>
  </p:cSld>
  <p:clrMapOvr>
    <a:masterClrMapping/>
  </p:clrMapOvr>
  <p:timing>
    <p:tnLst>
      <p:par>
        <p:cTn dur="indefinite" id="1" nodeType="tmRoot" restart="never"/>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numCol="1">
            <a:normAutofit fontScale="90000"/>
          </a:bodyPr>
          <a:lstStyle/>
          <a:p>
            <a:pPr lvl="0"/>
            <a:r>
              <a:rPr dirty="0" lang="en-US" smtClean="0" sz="6000"/>
              <a:t>Pluralist Interest Group Systems</a:t>
            </a:r>
            <a:endParaRPr dirty="0" lang="en-US" sz="6000"/>
          </a:p>
        </p:txBody>
      </p:sp>
      <p:sp>
        <p:nvSpPr>
          <p:cNvPr id="3" name="Content Placeholder 2"/>
          <p:cNvSpPr>
            <a:spLocks noGrp="1"/>
          </p:cNvSpPr>
          <p:nvPr>
            <p:ph idx="1"/>
          </p:nvPr>
        </p:nvSpPr>
        <p:spPr>
          <a:xfrm>
            <a:off x="230920" y="2057401"/>
            <a:ext cx="8708964" cy="4543452"/>
          </a:xfrm>
        </p:spPr>
        <p:txBody>
          <a:bodyPr numCol="1">
            <a:normAutofit fontScale="85000" lnSpcReduction="10000"/>
          </a:bodyPr>
          <a:lstStyle/>
          <a:p>
            <a:pPr>
              <a:lnSpc>
                <a:spcPct val="90000"/>
              </a:lnSpc>
            </a:pPr>
            <a:r>
              <a:rPr b="0" dirty="0" lang="en-US" smtClean="0" sz="4000">
                <a:solidFill>
                  <a:srgbClr val="FFB91D"/>
                </a:solidFill>
              </a:rPr>
              <a:t>Multiple groups may represent a single society interest.</a:t>
            </a:r>
          </a:p>
          <a:p>
            <a:pPr>
              <a:lnSpc>
                <a:spcPct val="90000"/>
              </a:lnSpc>
            </a:pPr>
            <a:r>
              <a:rPr b="0" dirty="0" lang="en-US" smtClean="0" sz="4000"/>
              <a:t>There is a clear separation between interest groups and the government</a:t>
            </a:r>
          </a:p>
          <a:p>
            <a:pPr>
              <a:lnSpc>
                <a:spcPct val="90000"/>
              </a:lnSpc>
            </a:pPr>
            <a:r>
              <a:rPr b="0" dirty="0" lang="en-US" smtClean="0" sz="4000"/>
              <a:t>Group membership is voluntary and limited</a:t>
            </a:r>
          </a:p>
          <a:p>
            <a:pPr>
              <a:lnSpc>
                <a:spcPct val="90000"/>
              </a:lnSpc>
            </a:pPr>
            <a:r>
              <a:rPr b="0" dirty="0" lang="en-US" smtClean="0" sz="4000"/>
              <a:t>Groups often have a loose or decentralized organizational structure</a:t>
            </a:r>
          </a:p>
          <a:p>
            <a:pPr>
              <a:lnSpc>
                <a:spcPct val="90000"/>
              </a:lnSpc>
            </a:pPr>
            <a:r>
              <a:rPr b="0" dirty="0" lang="en-US" smtClean="0" sz="4000"/>
              <a:t>United States is perfect example</a:t>
            </a:r>
          </a:p>
        </p:txBody>
      </p:sp>
    </p:spTree>
    <p:extLst>
      <p:ext uri="{BB962C8B-B14F-4D97-AF65-F5344CB8AC3E}">
        <p14:creationId xmlns:p14="http://schemas.microsoft.com/office/powerpoint/2010/main" val="3761155112"/>
      </p:ext>
    </p:extLst>
  </p:cSld>
  <p:clrMapOvr>
    <a:masterClrMapping/>
  </p:clrMapOvr>
  <p:timing>
    <p:tnLst>
      <p:par>
        <p:cTn dur="indefinite" id="1" nodeType="tmRoot" restart="never"/>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dirty="0" lang="en-US" smtClean="0" sz="6600"/>
              <a:t>Corporatism</a:t>
            </a:r>
            <a:endParaRPr dirty="0" lang="en-US"/>
          </a:p>
        </p:txBody>
      </p:sp>
      <p:sp>
        <p:nvSpPr>
          <p:cNvPr id="3" name="Content Placeholder 2"/>
          <p:cNvSpPr>
            <a:spLocks noGrp="1"/>
          </p:cNvSpPr>
          <p:nvPr>
            <p:ph idx="1"/>
          </p:nvPr>
        </p:nvSpPr>
        <p:spPr>
          <a:xfrm>
            <a:off x="457200" y="2057400"/>
            <a:ext cx="8229600" cy="4495799"/>
          </a:xfrm>
        </p:spPr>
        <p:txBody>
          <a:bodyPr numCol="1">
            <a:normAutofit/>
          </a:bodyPr>
          <a:lstStyle/>
          <a:p>
            <a:r>
              <a:rPr dirty="0" lang="en-US" smtClean="0" sz="3200">
                <a:solidFill>
                  <a:srgbClr val="FFB91D"/>
                </a:solidFill>
              </a:rPr>
              <a:t>A state in which interest groups become an institutional part of the political structure</a:t>
            </a:r>
          </a:p>
          <a:p>
            <a:r>
              <a:rPr cap="small" dirty="0" i="1" lang="en-US" smtClean="0" sz="3200"/>
              <a:t>Has nothing to do with business!  Zero!  Get that out of your mind!</a:t>
            </a:r>
          </a:p>
        </p:txBody>
      </p:sp>
    </p:spTree>
    <p:extLst>
      <p:ext uri="{BB962C8B-B14F-4D97-AF65-F5344CB8AC3E}">
        <p14:creationId xmlns:p14="http://schemas.microsoft.com/office/powerpoint/2010/main" val="4293440747"/>
      </p:ext>
    </p:extLst>
  </p:cSld>
  <p:clrMapOvr>
    <a:masterClrMapping/>
  </p:clrMapOvr>
  <p:timing>
    <p:tnLst>
      <p:par>
        <p:cTn dur="indefinite" id="1" nodeType="tmRoot" restart="never"/>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4911"/>
          </a:xfrm>
        </p:spPr>
        <p:txBody>
          <a:bodyPr numCol="1">
            <a:normAutofit fontScale="90000"/>
          </a:bodyPr>
          <a:lstStyle/>
          <a:p>
            <a:pPr lvl="0"/>
            <a:r>
              <a:rPr dirty="0" lang="en-US" smtClean="0" sz="6000"/>
              <a:t>Neo-Corporatist Interest Group Systems</a:t>
            </a:r>
            <a:endParaRPr dirty="0" lang="en-US" sz="6000"/>
          </a:p>
        </p:txBody>
      </p:sp>
      <p:sp>
        <p:nvSpPr>
          <p:cNvPr id="3" name="Content Placeholder 2"/>
          <p:cNvSpPr>
            <a:spLocks noGrp="1"/>
          </p:cNvSpPr>
          <p:nvPr>
            <p:ph idx="1"/>
          </p:nvPr>
        </p:nvSpPr>
        <p:spPr>
          <a:xfrm>
            <a:off x="457200" y="2057401"/>
            <a:ext cx="8229600" cy="4543452"/>
          </a:xfrm>
        </p:spPr>
        <p:txBody>
          <a:bodyPr numCol="1">
            <a:normAutofit fontScale="70000" lnSpcReduction="20000"/>
          </a:bodyPr>
          <a:lstStyle/>
          <a:p>
            <a:r>
              <a:rPr b="0" dirty="0" lang="en-US" smtClean="0" sz="4000">
                <a:solidFill>
                  <a:srgbClr val="FFB91D"/>
                </a:solidFill>
              </a:rPr>
              <a:t>A single peak association normally represents each societal interest</a:t>
            </a:r>
          </a:p>
          <a:p>
            <a:r>
              <a:rPr b="0" dirty="0" lang="en-US" smtClean="0" sz="4000"/>
              <a:t>Membership in the peak association is often compulsory and nearly universal</a:t>
            </a:r>
          </a:p>
          <a:p>
            <a:r>
              <a:rPr b="0" dirty="0" lang="en-US" smtClean="0" sz="4000"/>
              <a:t>Peak associations are centrally organized and direct the actions of their members</a:t>
            </a:r>
          </a:p>
          <a:p>
            <a:r>
              <a:rPr b="0" dirty="0" lang="en-US" smtClean="0" sz="4000"/>
              <a:t>Interest groups are often </a:t>
            </a:r>
            <a:r>
              <a:rPr b="0" dirty="0" i="1" lang="en-US" smtClean="0" sz="4000">
                <a:solidFill>
                  <a:schemeClr val="accent1"/>
                </a:solidFill>
              </a:rPr>
              <a:t>systematically involved in making and implementing policy</a:t>
            </a:r>
            <a:endParaRPr b="0" dirty="0" lang="en-US" smtClean="0" sz="4000"/>
          </a:p>
          <a:p>
            <a:r>
              <a:rPr dirty="0" lang="en-US" smtClean="0" sz="4000" u="sng"/>
              <a:t>Key Point</a:t>
            </a:r>
            <a:r>
              <a:rPr b="0" dirty="0" lang="en-US" smtClean="0" sz="4000"/>
              <a:t>: </a:t>
            </a:r>
            <a:r>
              <a:rPr b="0" dirty="0" lang="en-US" smtClean="0" sz="4000">
                <a:solidFill>
                  <a:schemeClr val="accent1"/>
                </a:solidFill>
              </a:rPr>
              <a:t>Interest group part of policy process!</a:t>
            </a:r>
          </a:p>
        </p:txBody>
      </p:sp>
    </p:spTree>
    <p:extLst>
      <p:ext uri="{BB962C8B-B14F-4D97-AF65-F5344CB8AC3E}">
        <p14:creationId xmlns:p14="http://schemas.microsoft.com/office/powerpoint/2010/main" val="294237167"/>
      </p:ext>
    </p:extLst>
  </p:cSld>
  <p:clrMapOvr>
    <a:masterClrMapping/>
  </p:clrMapOvr>
  <p:timing>
    <p:tnLst>
      <p:par>
        <p:cTn dur="indefinite" id="1" nodeType="tmRoot" restart="never"/>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pPr lvl="0"/>
            <a:r>
              <a:rPr dirty="0" lang="en-US" smtClean="0" sz="6000"/>
              <a:t>Controlled Interest Group Systems</a:t>
            </a:r>
            <a:endParaRPr dirty="0" lang="en-US" sz="6000"/>
          </a:p>
        </p:txBody>
      </p:sp>
      <p:sp>
        <p:nvSpPr>
          <p:cNvPr id="3" name="Content Placeholder 2"/>
          <p:cNvSpPr>
            <a:spLocks noGrp="1"/>
          </p:cNvSpPr>
          <p:nvPr>
            <p:ph idx="1"/>
          </p:nvPr>
        </p:nvSpPr>
        <p:spPr>
          <a:xfrm>
            <a:off x="457200" y="2057401"/>
            <a:ext cx="8229600" cy="4543452"/>
          </a:xfrm>
        </p:spPr>
        <p:txBody>
          <a:bodyPr numCol="1">
            <a:noAutofit/>
          </a:bodyPr>
          <a:lstStyle/>
          <a:p>
            <a:pPr>
              <a:lnSpc>
                <a:spcPct val="90000"/>
              </a:lnSpc>
            </a:pPr>
            <a:r>
              <a:rPr b="0" dirty="0" lang="en-US" smtClean="0" sz="3000">
                <a:solidFill>
                  <a:srgbClr val="FFB91D"/>
                </a:solidFill>
              </a:rPr>
              <a:t>There is a single group for each social sector</a:t>
            </a:r>
          </a:p>
          <a:p>
            <a:pPr>
              <a:lnSpc>
                <a:spcPct val="90000"/>
              </a:lnSpc>
            </a:pPr>
            <a:r>
              <a:rPr b="0" dirty="0" lang="en-US" smtClean="0" sz="3000"/>
              <a:t>Membership is often compulsory</a:t>
            </a:r>
          </a:p>
          <a:p>
            <a:pPr>
              <a:lnSpc>
                <a:spcPct val="90000"/>
              </a:lnSpc>
            </a:pPr>
            <a:r>
              <a:rPr b="0" dirty="0" lang="en-US" smtClean="0" sz="3000"/>
              <a:t>Each group is normally hierarchically organized</a:t>
            </a:r>
          </a:p>
          <a:p>
            <a:pPr>
              <a:lnSpc>
                <a:spcPct val="90000"/>
              </a:lnSpc>
            </a:pPr>
            <a:r>
              <a:rPr b="0" dirty="0" lang="en-US" smtClean="0" sz="3000"/>
              <a:t>Groups are controlled by the government or its agents in order to mobilize support for government policy (Communism!)</a:t>
            </a:r>
          </a:p>
          <a:p>
            <a:pPr>
              <a:lnSpc>
                <a:spcPct val="90000"/>
              </a:lnSpc>
            </a:pPr>
            <a:r>
              <a:rPr dirty="0" lang="en-US" smtClean="0" sz="3000" u="sng"/>
              <a:t>Key Point:</a:t>
            </a:r>
            <a:r>
              <a:rPr b="0" dirty="0" lang="en-US" smtClean="0" sz="3000">
                <a:solidFill>
                  <a:srgbClr val="FFB91D"/>
                </a:solidFill>
              </a:rPr>
              <a:t>  Groups exist to facilitate government control of society!</a:t>
            </a:r>
          </a:p>
        </p:txBody>
      </p:sp>
    </p:spTree>
    <p:extLst>
      <p:ext uri="{BB962C8B-B14F-4D97-AF65-F5344CB8AC3E}">
        <p14:creationId xmlns:p14="http://schemas.microsoft.com/office/powerpoint/2010/main" val="4198375559"/>
      </p:ext>
    </p:extLst>
  </p:cSld>
  <p:clrMapOvr>
    <a:masterClrMapping/>
  </p:clrMapOvr>
  <p:timing>
    <p:tnLst>
      <p:par>
        <p:cTn dur="indefinite" id="1" nodeType="tmRoot" restart="never"/>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pPr lvl="0"/>
            <a:r>
              <a:rPr dirty="0" lang="en-US" smtClean="0" sz="6000"/>
              <a:t>Patron/Client Networks</a:t>
            </a:r>
            <a:endParaRPr dirty="0" lang="en-US" sz="6000"/>
          </a:p>
        </p:txBody>
      </p:sp>
      <p:sp>
        <p:nvSpPr>
          <p:cNvPr id="3" name="Content Placeholder 2"/>
          <p:cNvSpPr>
            <a:spLocks noGrp="1"/>
          </p:cNvSpPr>
          <p:nvPr>
            <p:ph idx="1"/>
          </p:nvPr>
        </p:nvSpPr>
        <p:spPr>
          <a:xfrm>
            <a:off x="457200" y="2057401"/>
            <a:ext cx="8229600" cy="4543452"/>
          </a:xfrm>
        </p:spPr>
        <p:txBody>
          <a:bodyPr numCol="1">
            <a:noAutofit/>
          </a:bodyPr>
          <a:lstStyle/>
          <a:p>
            <a:pPr>
              <a:lnSpc>
                <a:spcPct val="90000"/>
              </a:lnSpc>
            </a:pPr>
            <a:r>
              <a:rPr dirty="0" lang="en-US" smtClean="0" sz="3000">
                <a:solidFill>
                  <a:srgbClr val="FFB91D"/>
                </a:solidFill>
              </a:rPr>
              <a:t>A </a:t>
            </a:r>
            <a:r>
              <a:rPr dirty="0" lang="en-US" sz="3000">
                <a:solidFill>
                  <a:srgbClr val="FFB91D"/>
                </a:solidFill>
              </a:rPr>
              <a:t>usually informal alliance between a person holding power and less powerful or lower status people</a:t>
            </a:r>
          </a:p>
          <a:p>
            <a:pPr>
              <a:lnSpc>
                <a:spcPct val="90000"/>
              </a:lnSpc>
            </a:pPr>
            <a:r>
              <a:rPr dirty="0" lang="en-US" smtClean="0" sz="3000">
                <a:solidFill>
                  <a:srgbClr val="FFB91D"/>
                </a:solidFill>
              </a:rPr>
              <a:t>The </a:t>
            </a:r>
            <a:r>
              <a:rPr dirty="0" lang="en-US" sz="3000">
                <a:solidFill>
                  <a:srgbClr val="FFB91D"/>
                </a:solidFill>
              </a:rPr>
              <a:t>powerful patron provides power, status, jobs, land, goods, and/or protection in exchange for loyalty and political </a:t>
            </a:r>
            <a:r>
              <a:rPr dirty="0" lang="en-US" smtClean="0" sz="3000">
                <a:solidFill>
                  <a:srgbClr val="FFB91D"/>
                </a:solidFill>
              </a:rPr>
              <a:t>support</a:t>
            </a:r>
          </a:p>
          <a:p>
            <a:pPr>
              <a:lnSpc>
                <a:spcPct val="90000"/>
              </a:lnSpc>
            </a:pPr>
            <a:r>
              <a:rPr dirty="0" lang="en-US" smtClean="0" sz="3000"/>
              <a:t>Also:  </a:t>
            </a:r>
            <a:r>
              <a:rPr dirty="0" err="1" lang="en-US" smtClean="0" sz="3000"/>
              <a:t>Clientelism</a:t>
            </a:r>
            <a:r>
              <a:rPr dirty="0" lang="en-US" smtClean="0" sz="3000"/>
              <a:t>, </a:t>
            </a:r>
            <a:r>
              <a:rPr dirty="0" err="1" lang="en-US" smtClean="0" sz="3000"/>
              <a:t>Prebendalism</a:t>
            </a:r>
            <a:endParaRPr dirty="0" lang="en-US" sz="3000"/>
          </a:p>
          <a:p>
            <a:pPr>
              <a:lnSpc>
                <a:spcPct val="90000"/>
              </a:lnSpc>
            </a:pPr>
            <a:endParaRPr b="0" dirty="0" lang="en-US" smtClean="0" sz="3000">
              <a:solidFill>
                <a:srgbClr val="FFB91D"/>
              </a:solidFill>
            </a:endParaRPr>
          </a:p>
        </p:txBody>
      </p:sp>
    </p:spTree>
    <p:extLst>
      <p:ext uri="{BB962C8B-B14F-4D97-AF65-F5344CB8AC3E}">
        <p14:creationId xmlns:p14="http://schemas.microsoft.com/office/powerpoint/2010/main" val="3379605513"/>
      </p:ext>
    </p:extLst>
  </p:cSld>
  <p:clrMapOvr>
    <a:masterClrMapping/>
  </p:clrMapOvr>
  <p:timing>
    <p:tnLst>
      <p:par>
        <p:cTn dur="indefinite" id="1" nodeType="tmRoot" restart="never"/>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6" y="1500188"/>
            <a:ext cx="4586288" cy="3189588"/>
          </a:xfrm>
        </p:spPr>
        <p:txBody>
          <a:bodyPr anchor="ctr" numCol="1">
            <a:normAutofit/>
          </a:bodyPr>
          <a:lstStyle/>
          <a:p>
            <a:pPr algn="ctr"/>
            <a:r>
              <a:rPr dirty="0" lang="en-US" smtClean="0" sz="6000">
                <a:latin charset="0" pitchFamily="34" typeface="Berlin Sans FB Demi"/>
              </a:rPr>
              <a:t>Citizens,</a:t>
            </a:r>
            <a:br>
              <a:rPr dirty="0" lang="en-US" smtClean="0" sz="6000">
                <a:latin charset="0" pitchFamily="34" typeface="Berlin Sans FB Demi"/>
              </a:rPr>
            </a:br>
            <a:r>
              <a:rPr dirty="0" lang="en-US" smtClean="0" sz="6000">
                <a:latin charset="0" pitchFamily="34" typeface="Berlin Sans FB Demi"/>
              </a:rPr>
              <a:t>Society, &amp; the State</a:t>
            </a:r>
            <a:endParaRPr dirty="0" lang="en-US" sz="6000">
              <a:latin charset="0" pitchFamily="34" typeface="Berlin Sans FB Demi"/>
            </a:endParaRPr>
          </a:p>
        </p:txBody>
      </p:sp>
      <p:sp>
        <p:nvSpPr>
          <p:cNvPr id="3" name="Subtitle 2"/>
          <p:cNvSpPr>
            <a:spLocks noGrp="1"/>
          </p:cNvSpPr>
          <p:nvPr>
            <p:ph idx="1" type="subTitle"/>
          </p:nvPr>
        </p:nvSpPr>
        <p:spPr>
          <a:xfrm>
            <a:off x="5365376" y="5160192"/>
            <a:ext cx="3653117" cy="883024"/>
          </a:xfrm>
        </p:spPr>
        <p:txBody>
          <a:bodyPr numCol="1">
            <a:noAutofit/>
          </a:bodyPr>
          <a:lstStyle/>
          <a:p>
            <a:pPr algn="ctr"/>
            <a:r>
              <a:rPr b="0" dirty="0" lang="en-US" smtClean="0" sz="4800">
                <a:latin charset="0" pitchFamily="34" typeface="Berlin Sans FB Demi"/>
              </a:rPr>
              <a:t>Key Concepts</a:t>
            </a:r>
            <a:endParaRPr b="0" dirty="0" lang="en-US" sz="4800">
              <a:latin charset="0" pitchFamily="34" typeface="Berlin Sans FB Demi"/>
            </a:endParaRPr>
          </a:p>
        </p:txBody>
      </p:sp>
      <p:sp>
        <p:nvSpPr>
          <p:cNvPr id="4" name="TextBox 3"/>
          <p:cNvSpPr txBox="1"/>
          <p:nvPr/>
        </p:nvSpPr>
        <p:spPr>
          <a:xfrm>
            <a:off x="1861631" y="4790860"/>
            <a:ext cx="184666" cy="369332"/>
          </a:xfrm>
          <a:prstGeom prst="rect">
            <a:avLst/>
          </a:prstGeom>
          <a:noFill/>
        </p:spPr>
        <p:txBody>
          <a:bodyPr numCol="1" rtlCol="0" wrap="none">
            <a:spAutoFit/>
          </a:bodyPr>
          <a:lstStyle/>
          <a:p>
            <a:endParaRPr lang="en-US"/>
          </a:p>
        </p:txBody>
      </p:sp>
    </p:spTree>
    <p:extLst>
      <p:ext uri="{BB962C8B-B14F-4D97-AF65-F5344CB8AC3E}">
        <p14:creationId xmlns:p14="http://schemas.microsoft.com/office/powerpoint/2010/main" val="1245993329"/>
      </p:ext>
    </p:extLst>
  </p:cSld>
  <p:clrMapOvr>
    <a:masterClrMapping/>
  </p:clrMapOvr>
  <p:timing>
    <p:tnLst>
      <p:par>
        <p:cTn dur="indefinite" id="1" nodeType="tmRoot" restart="never"/>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8000"/>
              <a:t>Ethnicity</a:t>
            </a:r>
            <a:endParaRPr dirty="0" lang="en-US" sz="8000"/>
          </a:p>
        </p:txBody>
      </p:sp>
      <p:sp>
        <p:nvSpPr>
          <p:cNvPr id="3" name="Content Placeholder 2"/>
          <p:cNvSpPr>
            <a:spLocks noGrp="1"/>
          </p:cNvSpPr>
          <p:nvPr>
            <p:ph idx="1"/>
          </p:nvPr>
        </p:nvSpPr>
        <p:spPr>
          <a:xfrm>
            <a:off x="457200" y="1806738"/>
            <a:ext cx="8229600" cy="5051261"/>
          </a:xfrm>
        </p:spPr>
        <p:txBody>
          <a:bodyPr numCol="1">
            <a:noAutofit/>
          </a:bodyPr>
          <a:lstStyle/>
          <a:p>
            <a:r>
              <a:rPr dirty="0" lang="en-US" smtClean="0" sz="2800">
                <a:solidFill>
                  <a:srgbClr val="FFC000"/>
                </a:solidFill>
              </a:rPr>
              <a:t>Refers to a group who share a belief in their common descent and common shared traditions</a:t>
            </a:r>
          </a:p>
          <a:p>
            <a:r>
              <a:rPr dirty="0" lang="en-US" smtClean="0" sz="2800"/>
              <a:t>Ethnic groups have been the source of a large number of political conflicts around the world</a:t>
            </a:r>
          </a:p>
          <a:p>
            <a:r>
              <a:rPr dirty="0" lang="en-US" smtClean="0" sz="2800"/>
              <a:t>Language can be a source of social division that may or may not be associated with ethnicity</a:t>
            </a:r>
          </a:p>
        </p:txBody>
      </p:sp>
    </p:spTree>
    <p:extLst>
      <p:ext uri="{BB962C8B-B14F-4D97-AF65-F5344CB8AC3E}">
        <p14:creationId xmlns:p14="http://schemas.microsoft.com/office/powerpoint/2010/main" val="3341483894"/>
      </p:ext>
    </p:extLst>
  </p:cSld>
  <p:clrMapOvr>
    <a:masterClrMapping/>
  </p:clrMapOvr>
  <p:timing>
    <p:tnLst>
      <p:par>
        <p:cTn dur="indefinite" id="1" nodeType="tmRoot" restart="never"/>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sz="6600"/>
              <a:t>Political Cleavages</a:t>
            </a:r>
            <a:endParaRPr dirty="0" lang="en-US"/>
          </a:p>
        </p:txBody>
      </p:sp>
      <p:sp>
        <p:nvSpPr>
          <p:cNvPr id="3" name="Content Placeholder 2"/>
          <p:cNvSpPr>
            <a:spLocks noGrp="1"/>
          </p:cNvSpPr>
          <p:nvPr>
            <p:ph idx="1"/>
          </p:nvPr>
        </p:nvSpPr>
        <p:spPr>
          <a:xfrm>
            <a:off x="457200" y="1828800"/>
            <a:ext cx="8229600" cy="4800599"/>
          </a:xfrm>
        </p:spPr>
        <p:txBody>
          <a:bodyPr numCol="1">
            <a:normAutofit/>
          </a:bodyPr>
          <a:lstStyle/>
          <a:p>
            <a:r>
              <a:rPr dirty="0" lang="en-US" smtClean="0">
                <a:solidFill>
                  <a:srgbClr val="FFC000"/>
                </a:solidFill>
              </a:rPr>
              <a:t>Factors that separate groups within a society</a:t>
            </a:r>
          </a:p>
          <a:p>
            <a:r>
              <a:rPr dirty="0" lang="en-US" smtClean="0"/>
              <a:t>May be based on ethnicity, religion, social class, region, </a:t>
            </a:r>
            <a:r>
              <a:rPr dirty="0" err="1" lang="en-US" smtClean="0"/>
              <a:t>etc</a:t>
            </a:r>
            <a:endParaRPr dirty="0" lang="en-US" smtClean="0"/>
          </a:p>
          <a:p>
            <a:r>
              <a:rPr dirty="0" lang="en-US" smtClean="0"/>
              <a:t>The wider and deeper the cleavages, the less unified the society</a:t>
            </a:r>
          </a:p>
          <a:p>
            <a:r>
              <a:rPr dirty="0" lang="en-US" smtClean="0" u="sng"/>
              <a:t>Coinciding Cleavages</a:t>
            </a:r>
            <a:r>
              <a:rPr dirty="0" lang="en-US" smtClean="0"/>
              <a:t>:  cleavages which reinforce each other (pit </a:t>
            </a:r>
            <a:r>
              <a:rPr dirty="0" lang="en-US"/>
              <a:t>the same people against each other on many different </a:t>
            </a:r>
            <a:r>
              <a:rPr dirty="0" lang="en-US" smtClean="0"/>
              <a:t>issues)</a:t>
            </a:r>
          </a:p>
          <a:p>
            <a:r>
              <a:rPr dirty="0" lang="en-US" u="sng"/>
              <a:t>Cross-cutting Cleavages</a:t>
            </a:r>
            <a:r>
              <a:rPr dirty="0" lang="en-US"/>
              <a:t>:  </a:t>
            </a:r>
            <a:r>
              <a:rPr dirty="0" lang="en-US" smtClean="0"/>
              <a:t>when </a:t>
            </a:r>
            <a:r>
              <a:rPr dirty="0" lang="en-US"/>
              <a:t>the groups that are divided share a common interest on one or more issues</a:t>
            </a:r>
          </a:p>
          <a:p>
            <a:endParaRPr dirty="0" lang="en-US"/>
          </a:p>
        </p:txBody>
      </p:sp>
    </p:spTree>
    <p:extLst>
      <p:ext uri="{BB962C8B-B14F-4D97-AF65-F5344CB8AC3E}">
        <p14:creationId xmlns:p14="http://schemas.microsoft.com/office/powerpoint/2010/main" val="2627233921"/>
      </p:ext>
    </p:extLst>
  </p:cSld>
  <p:clrMapOvr>
    <a:masterClrMapping/>
  </p:clrMapOvr>
  <p:timing>
    <p:tnLst>
      <p:par>
        <p:cTn dur="indefinite" id="1" nodeType="tmRoot" restart="never"/>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Political Culture</a:t>
            </a:r>
            <a:endParaRPr dirty="0" lang="en-US" sz="6000"/>
          </a:p>
        </p:txBody>
      </p:sp>
      <p:sp>
        <p:nvSpPr>
          <p:cNvPr id="3" name="Content Placeholder 2"/>
          <p:cNvSpPr>
            <a:spLocks noGrp="1"/>
          </p:cNvSpPr>
          <p:nvPr>
            <p:ph idx="1"/>
          </p:nvPr>
        </p:nvSpPr>
        <p:spPr/>
        <p:txBody>
          <a:bodyPr numCol="1">
            <a:normAutofit fontScale="92500" lnSpcReduction="20000"/>
          </a:bodyPr>
          <a:lstStyle/>
          <a:p>
            <a:r>
              <a:rPr dirty="0" lang="en-US" smtClean="0" sz="3600">
                <a:solidFill>
                  <a:srgbClr val="FFC000"/>
                </a:solidFill>
              </a:rPr>
              <a:t>The collection of history, values, beliefs, assumptions, attitudes, traditions, and symbols that define and influence political behavior within a state</a:t>
            </a:r>
          </a:p>
          <a:p>
            <a:r>
              <a:rPr dirty="0" lang="en-US" sz="3600"/>
              <a:t>The more a political culture is shared, the easier it is to live in peaceful coexistence and engage in activities for mutual gain, such as commerce</a:t>
            </a:r>
          </a:p>
          <a:p>
            <a:endParaRPr dirty="0" lang="en-US" sz="3600">
              <a:solidFill>
                <a:srgbClr val="FFC000"/>
              </a:solidFill>
            </a:endParaRPr>
          </a:p>
        </p:txBody>
      </p:sp>
    </p:spTree>
    <p:extLst>
      <p:ext uri="{BB962C8B-B14F-4D97-AF65-F5344CB8AC3E}">
        <p14:creationId xmlns:p14="http://schemas.microsoft.com/office/powerpoint/2010/main" val="819327630"/>
      </p:ext>
    </p:extLst>
  </p:cSld>
  <p:clrMapOvr>
    <a:masterClrMapping/>
  </p:clrMapOvr>
  <p:timing>
    <p:tnLst>
      <p:par>
        <p:cTn dur="indefinite" id="1" nodeType="tmRoot" restart="never"/>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Nation-State</a:t>
            </a:r>
            <a:endParaRPr dirty="0" lang="en-US" sz="6000"/>
          </a:p>
        </p:txBody>
      </p:sp>
      <p:sp>
        <p:nvSpPr>
          <p:cNvPr id="3" name="Content Placeholder 2"/>
          <p:cNvSpPr>
            <a:spLocks noGrp="1"/>
          </p:cNvSpPr>
          <p:nvPr>
            <p:ph idx="1"/>
          </p:nvPr>
        </p:nvSpPr>
        <p:spPr/>
        <p:txBody>
          <a:bodyPr numCol="1">
            <a:normAutofit fontScale="92500"/>
          </a:bodyPr>
          <a:lstStyle/>
          <a:p>
            <a:r>
              <a:rPr dirty="0" lang="en-US" smtClean="0" sz="4400">
                <a:solidFill>
                  <a:srgbClr val="FFC000"/>
                </a:solidFill>
              </a:rPr>
              <a:t>An independent state that exists for a single nation, it is the ultimate goal of most nationalists</a:t>
            </a:r>
          </a:p>
          <a:p>
            <a:r>
              <a:rPr dirty="0" lang="en-US" smtClean="0" sz="3200"/>
              <a:t>The cases in which national identification and sovereign political authority largely coincide</a:t>
            </a:r>
          </a:p>
          <a:p>
            <a:endParaRPr dirty="0" lang="en-US" sz="4400"/>
          </a:p>
        </p:txBody>
      </p:sp>
    </p:spTree>
    <p:extLst>
      <p:ext uri="{BB962C8B-B14F-4D97-AF65-F5344CB8AC3E}">
        <p14:creationId xmlns:p14="http://schemas.microsoft.com/office/powerpoint/2010/main" val="922219928"/>
      </p:ext>
    </p:extLst>
  </p:cSld>
  <p:clrMapOvr>
    <a:masterClrMapping/>
  </p:clrMapOvr>
  <p:timing>
    <p:tnLst>
      <p:par>
        <p:cTn dur="indefinite" id="1" nodeType="tmRoot" restart="never"/>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6000"/>
              <a:t>Consensual Political Culture</a:t>
            </a:r>
            <a:endParaRPr dirty="0" lang="en-US" sz="6000"/>
          </a:p>
        </p:txBody>
      </p:sp>
      <p:sp>
        <p:nvSpPr>
          <p:cNvPr id="3" name="Content Placeholder 2"/>
          <p:cNvSpPr>
            <a:spLocks noGrp="1"/>
          </p:cNvSpPr>
          <p:nvPr>
            <p:ph idx="1"/>
          </p:nvPr>
        </p:nvSpPr>
        <p:spPr>
          <a:xfrm>
            <a:off x="457200" y="2057401"/>
            <a:ext cx="8229600" cy="4543452"/>
          </a:xfrm>
        </p:spPr>
        <p:txBody>
          <a:bodyPr numCol="1">
            <a:normAutofit/>
          </a:bodyPr>
          <a:lstStyle/>
          <a:p>
            <a:pPr indent="-342900" lvl="1" marL="342900">
              <a:spcBef>
                <a:spcPts val="2000"/>
              </a:spcBef>
              <a:buClr>
                <a:schemeClr val="accent1"/>
              </a:buClr>
            </a:pPr>
            <a:r>
              <a:rPr dirty="0" lang="en-US" smtClean="0" sz="3600">
                <a:solidFill>
                  <a:srgbClr val="FFC000"/>
                </a:solidFill>
              </a:rPr>
              <a:t>Citizens tend to agree on the appropriate means of making political decisions and to agree on the major problems facing society and how to solve them</a:t>
            </a:r>
          </a:p>
          <a:p>
            <a:endParaRPr dirty="0" lang="en-US" smtClean="0" sz="4000"/>
          </a:p>
        </p:txBody>
      </p:sp>
    </p:spTree>
    <p:extLst>
      <p:ext uri="{BB962C8B-B14F-4D97-AF65-F5344CB8AC3E}">
        <p14:creationId xmlns:p14="http://schemas.microsoft.com/office/powerpoint/2010/main" val="48016498"/>
      </p:ext>
    </p:extLst>
  </p:cSld>
  <p:clrMapOvr>
    <a:masterClrMapping/>
  </p:clrMapOvr>
  <p:timing>
    <p:tnLst>
      <p:par>
        <p:cTn dur="indefinite" id="1" nodeType="tmRoot" restart="never"/>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err="1" lang="en-US" smtClean="0" sz="6000"/>
              <a:t>Conflictual</a:t>
            </a:r>
            <a:r>
              <a:rPr dirty="0" lang="en-US" smtClean="0" sz="6000"/>
              <a:t> Political Culture</a:t>
            </a:r>
            <a:endParaRPr dirty="0" lang="en-US" sz="6000"/>
          </a:p>
        </p:txBody>
      </p:sp>
      <p:sp>
        <p:nvSpPr>
          <p:cNvPr id="3" name="Content Placeholder 2"/>
          <p:cNvSpPr>
            <a:spLocks noGrp="1"/>
          </p:cNvSpPr>
          <p:nvPr>
            <p:ph idx="1"/>
          </p:nvPr>
        </p:nvSpPr>
        <p:spPr>
          <a:xfrm>
            <a:off x="457200" y="2057401"/>
            <a:ext cx="8229600" cy="4543452"/>
          </a:xfrm>
        </p:spPr>
        <p:txBody>
          <a:bodyPr numCol="1">
            <a:normAutofit/>
          </a:bodyPr>
          <a:lstStyle/>
          <a:p>
            <a:r>
              <a:rPr dirty="0" lang="en-US" smtClean="0" sz="3200">
                <a:solidFill>
                  <a:srgbClr val="FFC000"/>
                </a:solidFill>
              </a:rPr>
              <a:t>The citizens are sharply divided, often on both the legitimacy of the regime and solutions to major </a:t>
            </a:r>
            <a:r>
              <a:rPr dirty="0" lang="en-US" smtClean="0" sz="3200">
                <a:solidFill>
                  <a:srgbClr val="FFC000"/>
                </a:solidFill>
              </a:rPr>
              <a:t>problems</a:t>
            </a:r>
            <a:endParaRPr dirty="0" lang="en-US" smtClean="0" sz="3200"/>
          </a:p>
          <a:p>
            <a:r>
              <a:rPr dirty="0" lang="en-US" smtClean="0" sz="3200"/>
              <a:t>When a country is deeply divided in political attitudes, distinctive political subcultures may develop.</a:t>
            </a:r>
          </a:p>
        </p:txBody>
      </p:sp>
    </p:spTree>
    <p:extLst>
      <p:ext uri="{BB962C8B-B14F-4D97-AF65-F5344CB8AC3E}">
        <p14:creationId xmlns:p14="http://schemas.microsoft.com/office/powerpoint/2010/main" val="4205292796"/>
      </p:ext>
    </p:extLst>
  </p:cSld>
  <p:clrMapOvr>
    <a:masterClrMapping/>
  </p:clrMapOvr>
  <p:timing>
    <p:tnLst>
      <p:par>
        <p:cTn dur="indefinite" id="1" nodeType="tmRoot" restart="never"/>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Political Efficacy</a:t>
            </a:r>
            <a:endParaRPr dirty="0" lang="en-US" sz="6000"/>
          </a:p>
        </p:txBody>
      </p:sp>
      <p:sp>
        <p:nvSpPr>
          <p:cNvPr id="3" name="Content Placeholder 2"/>
          <p:cNvSpPr>
            <a:spLocks noGrp="1"/>
          </p:cNvSpPr>
          <p:nvPr>
            <p:ph idx="1"/>
          </p:nvPr>
        </p:nvSpPr>
        <p:spPr>
          <a:xfrm>
            <a:off x="457200" y="2057400"/>
            <a:ext cx="8229600" cy="4419599"/>
          </a:xfrm>
        </p:spPr>
        <p:txBody>
          <a:bodyPr numCol="1">
            <a:normAutofit/>
          </a:bodyPr>
          <a:lstStyle/>
          <a:p>
            <a:r>
              <a:rPr dirty="0" lang="en-US" smtClean="0" sz="3200">
                <a:solidFill>
                  <a:schemeClr val="accent1"/>
                </a:solidFill>
              </a:rPr>
              <a:t>Political efficacy is a citizen’s belief that he or she can understand and influence government or political affairs</a:t>
            </a:r>
          </a:p>
          <a:p>
            <a:r>
              <a:rPr dirty="0" lang="en-US" smtClean="0" sz="3200"/>
              <a:t>It indicates a citizens' faith and trust in government and their own belief that they can understand and influence political </a:t>
            </a:r>
            <a:r>
              <a:rPr dirty="0" lang="en-US" smtClean="0" sz="3200"/>
              <a:t>affairs</a:t>
            </a:r>
            <a:endParaRPr dirty="0" lang="en-US" smtClean="0" sz="3200"/>
          </a:p>
        </p:txBody>
      </p:sp>
    </p:spTree>
    <p:extLst>
      <p:ext uri="{BB962C8B-B14F-4D97-AF65-F5344CB8AC3E}">
        <p14:creationId xmlns:p14="http://schemas.microsoft.com/office/powerpoint/2010/main" val="2789052834"/>
      </p:ext>
    </p:extLst>
  </p:cSld>
  <p:clrMapOvr>
    <a:masterClrMapping/>
  </p:clrMapOvr>
  <p:timing>
    <p:tnLst>
      <p:par>
        <p:cTn dur="indefinite" id="1" nodeType="tmRoot" restart="never"/>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dirty="0" lang="en-US" smtClean="0" sz="6000"/>
              <a:t>Transparency</a:t>
            </a:r>
            <a:endParaRPr dirty="0" lang="en-US" sz="6000"/>
          </a:p>
        </p:txBody>
      </p:sp>
      <p:sp>
        <p:nvSpPr>
          <p:cNvPr id="3" name="Content Placeholder 2"/>
          <p:cNvSpPr>
            <a:spLocks noGrp="1"/>
          </p:cNvSpPr>
          <p:nvPr>
            <p:ph idx="1"/>
          </p:nvPr>
        </p:nvSpPr>
        <p:spPr>
          <a:xfrm>
            <a:off x="457200" y="2057400"/>
            <a:ext cx="8229600" cy="4419599"/>
          </a:xfrm>
        </p:spPr>
        <p:txBody>
          <a:bodyPr numCol="1">
            <a:normAutofit/>
          </a:bodyPr>
          <a:lstStyle/>
          <a:p>
            <a:r>
              <a:rPr dirty="0" lang="en-US" sz="4000">
                <a:solidFill>
                  <a:schemeClr val="accent1"/>
                </a:solidFill>
              </a:rPr>
              <a:t>Transparent </a:t>
            </a:r>
            <a:r>
              <a:rPr dirty="0" lang="en-US" smtClean="0" sz="4000">
                <a:solidFill>
                  <a:schemeClr val="accent1"/>
                </a:solidFill>
              </a:rPr>
              <a:t>government </a:t>
            </a:r>
            <a:r>
              <a:rPr dirty="0" lang="en-US" sz="4000">
                <a:solidFill>
                  <a:schemeClr val="accent1"/>
                </a:solidFill>
              </a:rPr>
              <a:t>operates openly </a:t>
            </a:r>
          </a:p>
          <a:p>
            <a:r>
              <a:rPr dirty="0" lang="en-US" smtClean="0" sz="4000"/>
              <a:t>More transparent, less corruption</a:t>
            </a:r>
          </a:p>
        </p:txBody>
      </p:sp>
    </p:spTree>
    <p:extLst>
      <p:ext uri="{BB962C8B-B14F-4D97-AF65-F5344CB8AC3E}">
        <p14:creationId xmlns:p14="http://schemas.microsoft.com/office/powerpoint/2010/main" val="1449929598"/>
      </p:ext>
    </p:extLst>
  </p:cSld>
  <p:clrMapOvr>
    <a:masterClrMapping/>
  </p:clrMapOvr>
  <p:timing>
    <p:tnLst>
      <p:par>
        <p:cTn dur="indefinite" id="1" nodeType="tmRoot" restart="never"/>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pPr lvl="0"/>
            <a:r>
              <a:rPr dirty="0" lang="en-US" smtClean="0" sz="6000"/>
              <a:t>Social Capital</a:t>
            </a:r>
            <a:endParaRPr dirty="0" lang="en-US" sz="6000"/>
          </a:p>
        </p:txBody>
      </p:sp>
      <p:sp>
        <p:nvSpPr>
          <p:cNvPr id="3" name="Content Placeholder 2"/>
          <p:cNvSpPr>
            <a:spLocks noGrp="1"/>
          </p:cNvSpPr>
          <p:nvPr>
            <p:ph idx="1"/>
          </p:nvPr>
        </p:nvSpPr>
        <p:spPr>
          <a:xfrm>
            <a:off x="457200" y="2057401"/>
            <a:ext cx="8229600" cy="4543452"/>
          </a:xfrm>
        </p:spPr>
        <p:txBody>
          <a:bodyPr numCol="1">
            <a:normAutofit/>
          </a:bodyPr>
          <a:lstStyle/>
          <a:p>
            <a:pPr lvl="0"/>
            <a:r>
              <a:rPr dirty="0" lang="en-US" smtClean="0" sz="3600">
                <a:solidFill>
                  <a:srgbClr val="FFB91D"/>
                </a:solidFill>
              </a:rPr>
              <a:t>Refers to skills, norms, and networks that are a part of civil society and facilitate the ability to solve economic and political problems</a:t>
            </a:r>
          </a:p>
          <a:p>
            <a:endParaRPr dirty="0" lang="en-US" smtClean="0" sz="2800"/>
          </a:p>
        </p:txBody>
      </p:sp>
    </p:spTree>
    <p:extLst>
      <p:ext uri="{BB962C8B-B14F-4D97-AF65-F5344CB8AC3E}">
        <p14:creationId xmlns:p14="http://schemas.microsoft.com/office/powerpoint/2010/main" val="2547159252"/>
      </p:ext>
    </p:extLst>
  </p:cSld>
  <p:clrMapOvr>
    <a:masterClrMapping/>
  </p:clrMapOvr>
  <p:timing>
    <p:tnLst>
      <p:par>
        <p:cTn dur="indefinite" id="1" nodeType="tmRoot" restart="never"/>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dirty="0" lang="en-US" smtClean="0" sz="7200"/>
              <a:t>Political Socialization</a:t>
            </a:r>
            <a:endParaRPr dirty="0" lang="en-US" sz="6000"/>
          </a:p>
        </p:txBody>
      </p:sp>
      <p:sp>
        <p:nvSpPr>
          <p:cNvPr id="3" name="Content Placeholder 2"/>
          <p:cNvSpPr>
            <a:spLocks noGrp="1"/>
          </p:cNvSpPr>
          <p:nvPr>
            <p:ph idx="1"/>
          </p:nvPr>
        </p:nvSpPr>
        <p:spPr>
          <a:xfrm>
            <a:off x="457200" y="2057401"/>
            <a:ext cx="8229600" cy="4543452"/>
          </a:xfrm>
        </p:spPr>
        <p:txBody>
          <a:bodyPr numCol="1">
            <a:normAutofit/>
          </a:bodyPr>
          <a:lstStyle/>
          <a:p>
            <a:r>
              <a:rPr dirty="0" lang="en-US" smtClean="0" sz="3200">
                <a:solidFill>
                  <a:srgbClr val="FFC000"/>
                </a:solidFill>
              </a:rPr>
              <a:t>How citizens learn about politics in their country</a:t>
            </a:r>
            <a:r>
              <a:rPr dirty="0" lang="en-US" smtClean="0" sz="3200"/>
              <a:t> – it sticks!!</a:t>
            </a:r>
            <a:endParaRPr dirty="0" lang="en-US" sz="3200">
              <a:solidFill>
                <a:srgbClr val="FFB91D"/>
              </a:solidFill>
            </a:endParaRPr>
          </a:p>
          <a:p>
            <a:r>
              <a:rPr dirty="0" lang="en-US" smtClean="0" sz="3200"/>
              <a:t>Involves schools, families, communications, media, religious organizations, and all the various political structures that develop, reinforce, and transform the political culture, the attitudes of political significance in the society</a:t>
            </a:r>
          </a:p>
        </p:txBody>
      </p:sp>
    </p:spTree>
    <p:extLst>
      <p:ext uri="{BB962C8B-B14F-4D97-AF65-F5344CB8AC3E}">
        <p14:creationId xmlns:p14="http://schemas.microsoft.com/office/powerpoint/2010/main" val="3880664763"/>
      </p:ext>
    </p:extLst>
  </p:cSld>
  <p:clrMapOvr>
    <a:masterClrMapping/>
  </p:clrMapOvr>
  <p:timing>
    <p:tnLst>
      <p:par>
        <p:cTn dur="indefinite" id="1" nodeType="tmRoot" restart="never"/>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pPr lvl="0"/>
            <a:r>
              <a:rPr dirty="0" lang="en-US" smtClean="0" sz="6000"/>
              <a:t>Political Protest</a:t>
            </a:r>
            <a:endParaRPr dirty="0" lang="en-US" sz="6000"/>
          </a:p>
        </p:txBody>
      </p:sp>
      <p:sp>
        <p:nvSpPr>
          <p:cNvPr id="3" name="Content Placeholder 2"/>
          <p:cNvSpPr>
            <a:spLocks noGrp="1"/>
          </p:cNvSpPr>
          <p:nvPr>
            <p:ph idx="1"/>
          </p:nvPr>
        </p:nvSpPr>
        <p:spPr>
          <a:xfrm>
            <a:off x="457200" y="2057401"/>
            <a:ext cx="8229600" cy="4543452"/>
          </a:xfrm>
        </p:spPr>
        <p:txBody>
          <a:bodyPr numCol="1">
            <a:noAutofit/>
          </a:bodyPr>
          <a:lstStyle/>
          <a:p>
            <a:pPr lvl="0"/>
            <a:r>
              <a:rPr dirty="0" lang="en-US" smtClean="0" sz="2800"/>
              <a:t>Can also focus political interests and can have influence on public policy</a:t>
            </a:r>
          </a:p>
          <a:p>
            <a:pPr lvl="0"/>
            <a:r>
              <a:rPr dirty="0" lang="en-US" smtClean="0" sz="2800"/>
              <a:t>Tend to be high-pressure activities that can both mobilize the public and pressure political elites</a:t>
            </a:r>
          </a:p>
          <a:p>
            <a:pPr lvl="0"/>
            <a:r>
              <a:rPr dirty="0" lang="en-US" smtClean="0" sz="2800"/>
              <a:t>Grassroots politics, or people working together to address a common problem, represents an other</a:t>
            </a:r>
          </a:p>
        </p:txBody>
      </p:sp>
    </p:spTree>
    <p:extLst>
      <p:ext uri="{BB962C8B-B14F-4D97-AF65-F5344CB8AC3E}">
        <p14:creationId xmlns:p14="http://schemas.microsoft.com/office/powerpoint/2010/main" val="144309037"/>
      </p:ext>
    </p:extLst>
  </p:cSld>
  <p:clrMapOvr>
    <a:masterClrMapping/>
  </p:clrMapOvr>
  <p:timing>
    <p:tnLst>
      <p:par>
        <p:cTn dur="indefinite" id="1" nodeType="tmRoot" restart="never"/>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8000"/>
              <a:t>Civil Society</a:t>
            </a:r>
            <a:endParaRPr dirty="0" lang="en-US" sz="8000"/>
          </a:p>
        </p:txBody>
      </p:sp>
      <p:sp>
        <p:nvSpPr>
          <p:cNvPr id="3" name="Content Placeholder 2"/>
          <p:cNvSpPr>
            <a:spLocks noGrp="1"/>
          </p:cNvSpPr>
          <p:nvPr>
            <p:ph idx="1"/>
          </p:nvPr>
        </p:nvSpPr>
        <p:spPr>
          <a:xfrm>
            <a:off x="0" y="1814504"/>
            <a:ext cx="8686800" cy="4668223"/>
          </a:xfrm>
        </p:spPr>
        <p:txBody>
          <a:bodyPr numCol="1">
            <a:noAutofit/>
          </a:bodyPr>
          <a:lstStyle/>
          <a:p>
            <a:pPr lvl="0"/>
            <a:r>
              <a:rPr dirty="0" lang="en-US" smtClean="0" sz="2800">
                <a:solidFill>
                  <a:srgbClr val="FFB91D"/>
                </a:solidFill>
              </a:rPr>
              <a:t>Is a society in which people are involved in social and political interactions free of state control or regulation</a:t>
            </a:r>
          </a:p>
          <a:p>
            <a:r>
              <a:rPr dirty="0" lang="en-US" smtClean="0" sz="2800">
                <a:solidFill>
                  <a:srgbClr val="FFB91D"/>
                </a:solidFill>
              </a:rPr>
              <a:t>Refers to the space occupied by voluntary associations outside of state control</a:t>
            </a:r>
          </a:p>
          <a:p>
            <a:r>
              <a:rPr dirty="0" lang="en-US" smtClean="0" sz="2800"/>
              <a:t>THE GOVERNMENT DECIDES!  NOT THE CITIZENS!</a:t>
            </a:r>
          </a:p>
          <a:p>
            <a:r>
              <a:rPr dirty="0" lang="en-US" smtClean="0" sz="2800"/>
              <a:t>For example, professional associations, trade unions, student groups, women’s groups, religious bodies and other voluntary association groups</a:t>
            </a:r>
            <a:endParaRPr dirty="0" lang="en-US" sz="2800"/>
          </a:p>
        </p:txBody>
      </p:sp>
    </p:spTree>
    <p:extLst>
      <p:ext uri="{BB962C8B-B14F-4D97-AF65-F5344CB8AC3E}">
        <p14:creationId xmlns:p14="http://schemas.microsoft.com/office/powerpoint/2010/main" val="3531652820"/>
      </p:ext>
    </p:extLst>
  </p:cSld>
  <p:clrMapOvr>
    <a:masterClrMapping/>
  </p:clrMapOvr>
  <p:timing>
    <p:tnLst>
      <p:par>
        <p:cTn dur="indefinite" id="1" nodeType="tmRoot" restart="never"/>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7200"/>
              <a:t>Civil Society</a:t>
            </a:r>
            <a:endParaRPr dirty="0" lang="en-US" sz="7200"/>
          </a:p>
        </p:txBody>
      </p:sp>
      <p:sp>
        <p:nvSpPr>
          <p:cNvPr id="3" name="Content Placeholder 2"/>
          <p:cNvSpPr>
            <a:spLocks noGrp="1"/>
          </p:cNvSpPr>
          <p:nvPr>
            <p:ph idx="1"/>
          </p:nvPr>
        </p:nvSpPr>
        <p:spPr>
          <a:xfrm>
            <a:off x="457200" y="2057400"/>
            <a:ext cx="8229600" cy="4800599"/>
          </a:xfrm>
        </p:spPr>
        <p:txBody>
          <a:bodyPr numCol="1">
            <a:normAutofit lnSpcReduction="10000"/>
          </a:bodyPr>
          <a:lstStyle/>
          <a:p>
            <a:pPr lvl="0"/>
            <a:r>
              <a:rPr dirty="0" lang="en-US" smtClean="0" sz="2800"/>
              <a:t>Any type of citizen-organized group is considered to be a part of civil society</a:t>
            </a:r>
          </a:p>
          <a:p>
            <a:pPr lvl="0"/>
            <a:r>
              <a:rPr dirty="0" lang="en-US" smtClean="0" sz="2800"/>
              <a:t>This includes community groups, voluntary organizations, and religious groups</a:t>
            </a:r>
          </a:p>
          <a:p>
            <a:pPr lvl="0"/>
            <a:r>
              <a:rPr dirty="0" lang="en-US" smtClean="0" sz="2800"/>
              <a:t>It could also include a group that is not so civil, like an anti-government group.</a:t>
            </a:r>
          </a:p>
          <a:p>
            <a:pPr lvl="0"/>
            <a:r>
              <a:rPr dirty="0" lang="en-US" smtClean="0" sz="2800"/>
              <a:t>Civil society is linked to globalization, as groups connect to other groups in the global community, such as groups within the environmental movement</a:t>
            </a:r>
          </a:p>
        </p:txBody>
      </p:sp>
    </p:spTree>
    <p:extLst>
      <p:ext uri="{BB962C8B-B14F-4D97-AF65-F5344CB8AC3E}">
        <p14:creationId xmlns:p14="http://schemas.microsoft.com/office/powerpoint/2010/main" val="567861539"/>
      </p:ext>
    </p:extLst>
  </p:cSld>
  <p:clrMapOvr>
    <a:masterClrMapping/>
  </p:clrMapOvr>
  <p:timing>
    <p:tnLst>
      <p:par>
        <p:cTn dur="indefinite" id="1" nodeType="tmRoot" restart="never"/>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dirty="0" lang="en-US" smtClean="0" sz="4400"/>
              <a:t>Non-Governmental Organizations (NGOs)</a:t>
            </a:r>
            <a:endParaRPr dirty="0" lang="en-US" sz="4400"/>
          </a:p>
        </p:txBody>
      </p:sp>
      <p:sp>
        <p:nvSpPr>
          <p:cNvPr id="3" name="Content Placeholder 2"/>
          <p:cNvSpPr>
            <a:spLocks noGrp="1"/>
          </p:cNvSpPr>
          <p:nvPr>
            <p:ph idx="1"/>
          </p:nvPr>
        </p:nvSpPr>
        <p:spPr>
          <a:xfrm>
            <a:off x="457200" y="2057400"/>
            <a:ext cx="8229600" cy="4800599"/>
          </a:xfrm>
        </p:spPr>
        <p:txBody>
          <a:bodyPr numCol="1">
            <a:normAutofit/>
          </a:bodyPr>
          <a:lstStyle/>
          <a:p>
            <a:pPr lvl="0"/>
            <a:r>
              <a:rPr dirty="0" lang="en-US" smtClean="0" sz="3600">
                <a:solidFill>
                  <a:srgbClr val="FFC000"/>
                </a:solidFill>
              </a:rPr>
              <a:t>Global civil society</a:t>
            </a:r>
          </a:p>
          <a:p>
            <a:pPr lvl="0"/>
            <a:r>
              <a:rPr dirty="0" lang="en-US" smtClean="0" sz="3600"/>
              <a:t>Examples: Doctors </a:t>
            </a:r>
            <a:r>
              <a:rPr dirty="0" lang="en-US" sz="3600"/>
              <a:t>Without </a:t>
            </a:r>
            <a:r>
              <a:rPr dirty="0" lang="en-US" smtClean="0" sz="3600"/>
              <a:t>Borders,  </a:t>
            </a:r>
            <a:r>
              <a:rPr dirty="0" lang="en-US" sz="3600"/>
              <a:t>Amnesty International, Red Cross</a:t>
            </a:r>
          </a:p>
          <a:p>
            <a:pPr lvl="0"/>
            <a:endParaRPr dirty="0" lang="en-US" smtClean="0" sz="2800"/>
          </a:p>
        </p:txBody>
      </p:sp>
    </p:spTree>
    <p:extLst>
      <p:ext uri="{BB962C8B-B14F-4D97-AF65-F5344CB8AC3E}">
        <p14:creationId xmlns:p14="http://schemas.microsoft.com/office/powerpoint/2010/main" val="1110561071"/>
      </p:ext>
    </p:extLst>
  </p:cSld>
  <p:clrMapOvr>
    <a:masterClrMapping/>
  </p:clrMapOvr>
  <p:timing>
    <p:tnLst>
      <p:par>
        <p:cTn dur="indefinite" id="1" nodeType="tmRoot" restart="never"/>
      </p:par>
    </p:tnLst>
  </p:timing>
</p:sld>
</file>

<file path=ppt/theme/_rels/theme1.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media/image1.jpeg" Type="http://schemas.openxmlformats.org/officeDocument/2006/relationships/image"/></Relationships>
</file>

<file path=ppt/theme/theme1.xml><?xml version="1.0" encoding="utf-8"?>
<a:theme xmlns:a="http://schemas.openxmlformats.org/drawingml/2006/main" name="Focus">
  <a:themeElements>
    <a:clrScheme name="Focus">
      <a:dk1>
        <a:sysClr lastClr="000000" val="windowText"/>
      </a:dk1>
      <a:lt1>
        <a:sysClr lastClr="FFFFFF" val="window"/>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algn="ctr" cap="flat" cmpd="sng" w="19050">
          <a:solidFill>
            <a:schemeClr val="phClr">
              <a:shade val="95000"/>
              <a:satMod val="105000"/>
            </a:schemeClr>
          </a:solidFill>
          <a:prstDash val="solid"/>
        </a:ln>
        <a:ln algn="ctr" cap="flat" cmpd="sng" w="38100">
          <a:solidFill>
            <a:schemeClr val="phClr"/>
          </a:solidFill>
          <a:prstDash val="solid"/>
        </a:ln>
        <a:ln algn="ctr" cap="flat" cmpd="sng" w="50800">
          <a:solidFill>
            <a:schemeClr val="phClr"/>
          </a:solidFill>
          <a:prstDash val="solid"/>
        </a:ln>
      </a:lnStyleLst>
      <a:effectStyleLst>
        <a:effectStyle>
          <a:effectLst/>
        </a:effectStyle>
        <a:effectStyle>
          <a:effectLst>
            <a:innerShdw blurRad="50800" dir="13500000" dist="25400">
              <a:srgbClr val="FFFFFF">
                <a:alpha val="75000"/>
              </a:srgbClr>
            </a:innerShdw>
            <a:outerShdw algn="br" blurRad="101600" dir="4200000" dist="63500" rotWithShape="0">
              <a:srgbClr val="000000">
                <a:alpha val="50000"/>
              </a:srgbClr>
            </a:outerShdw>
          </a:effectLst>
        </a:effectStyle>
        <a:effectStyle>
          <a:effectLst>
            <a:glow rad="101600">
              <a:schemeClr val="lt1">
                <a:alpha val="40000"/>
              </a:schemeClr>
            </a:glow>
          </a:effectLst>
          <a:scene3d>
            <a:camera prst="orthographicFront">
              <a:rot lat="0" lon="0" rev="0"/>
            </a:camera>
            <a:lightRig dir="r" rig="soft">
              <a:rot lat="0" lon="0" rev="5400000"/>
            </a:lightRig>
          </a:scene3d>
          <a:sp3d prstMaterial="softmetal">
            <a:bevelT h="63500" w="3175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anchor="ctr" numCol="1" rtlCol="0"/>
      <a:lstStyle>
        <a:defPPr algn="ctr">
          <a:defRPr/>
        </a:defPPr>
      </a:lstStyle>
      <a:style>
        <a:lnRef idx="1">
          <a:schemeClr val="accent1"/>
        </a:lnRef>
        <a:fillRef idx="3">
          <a:schemeClr val="accent1"/>
        </a:fillRef>
        <a:effectRef idx="2">
          <a:schemeClr val="accent1"/>
        </a:effectRef>
        <a:fontRef idx="minor">
          <a:schemeClr val="lt1"/>
        </a:fontRef>
      </a:style>
    </a:spDef>
    <a:lnDef>
      <a:spPr/>
      <a:bodyPr numCol="1"/>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Focus.thmx</Template>
  <Words>4741</Words>
  <Paragraphs>471</Paragraphs>
  <Slides>130</Slides>
  <Notes>1</Notes>
  <TotalTime>3915</TotalTime>
  <HiddenSlides>0</HiddenSlides>
  <MMClips>0</MMClips>
  <ScaleCrop>false</ScaleCrop>
  <HeadingPairs>
    <vt:vector baseType="variant" size="4">
      <vt:variant>
        <vt:lpstr>Theme</vt:lpstr>
      </vt:variant>
      <vt:variant>
        <vt:i4>1</vt:i4>
      </vt:variant>
      <vt:variant>
        <vt:lpstr>Slide Titles</vt:lpstr>
      </vt:variant>
      <vt:variant>
        <vt:i4>130</vt:i4>
      </vt:variant>
    </vt:vector>
  </HeadingPairs>
  <TitlesOfParts>
    <vt:vector baseType="lpstr" size="131">
      <vt:lpstr>Focus</vt:lpstr>
      <vt:lpstr>Concepts in Comparative  Politics</vt:lpstr>
      <vt:lpstr>Power, Sovereignty, &amp; Authority</vt:lpstr>
      <vt:lpstr>Power</vt:lpstr>
      <vt:lpstr>Authority</vt:lpstr>
      <vt:lpstr>Sovereignty</vt:lpstr>
      <vt:lpstr>Sovereignty (cont.)</vt:lpstr>
      <vt:lpstr>Nation</vt:lpstr>
      <vt:lpstr>State</vt:lpstr>
      <vt:lpstr>Nation-State</vt:lpstr>
      <vt:lpstr>Regime</vt:lpstr>
      <vt:lpstr>Types of Regimes</vt:lpstr>
      <vt:lpstr>Democracy</vt:lpstr>
      <vt:lpstr>Substantive/Liberal Democracy</vt:lpstr>
      <vt:lpstr>Democratic Deficit</vt:lpstr>
      <vt:lpstr>Illiberal Democracy</vt:lpstr>
      <vt:lpstr>Authoritarian Rule</vt:lpstr>
      <vt:lpstr>Oligarchy</vt:lpstr>
      <vt:lpstr>Military Rule</vt:lpstr>
      <vt:lpstr>Totalitarian Systems</vt:lpstr>
      <vt:lpstr>Totalitarian Systems (cont.)</vt:lpstr>
      <vt:lpstr>Theocracy</vt:lpstr>
      <vt:lpstr>Government</vt:lpstr>
      <vt:lpstr>Legitimacy</vt:lpstr>
      <vt:lpstr>Rational-Legal</vt:lpstr>
      <vt:lpstr>Constitution</vt:lpstr>
      <vt:lpstr>Rule of Law</vt:lpstr>
      <vt:lpstr>Charismatic Legitimacy</vt:lpstr>
      <vt:lpstr>Political Structures &amp; Institutions</vt:lpstr>
      <vt:lpstr>Supranational Organizations</vt:lpstr>
      <vt:lpstr>Three Basic Geographic Distributions of Power</vt:lpstr>
      <vt:lpstr>Unitary State</vt:lpstr>
      <vt:lpstr>Devolution</vt:lpstr>
      <vt:lpstr>Confederal System</vt:lpstr>
      <vt:lpstr>Federal System</vt:lpstr>
      <vt:lpstr>How Devolution Differs From Federalism:</vt:lpstr>
      <vt:lpstr>Three Basic Forms of Governments</vt:lpstr>
      <vt:lpstr>Parliamentary System</vt:lpstr>
      <vt:lpstr>Parliamentary System</vt:lpstr>
      <vt:lpstr>Fusion of Powers</vt:lpstr>
      <vt:lpstr>Vote of Confidence</vt:lpstr>
      <vt:lpstr>Presidential System</vt:lpstr>
      <vt:lpstr>Presidential System</vt:lpstr>
      <vt:lpstr>Separation of Power</vt:lpstr>
      <vt:lpstr>Checks and Balances</vt:lpstr>
      <vt:lpstr>Impeachment</vt:lpstr>
      <vt:lpstr>Mixed Presidential  Parliamentary System</vt:lpstr>
      <vt:lpstr>Institutions</vt:lpstr>
      <vt:lpstr>Key Parts of All Governments</vt:lpstr>
      <vt:lpstr>Executive</vt:lpstr>
      <vt:lpstr>Head of State</vt:lpstr>
      <vt:lpstr>Head of Government</vt:lpstr>
      <vt:lpstr>Cabinet</vt:lpstr>
      <vt:lpstr>Legislature</vt:lpstr>
      <vt:lpstr>Bicameral Legislature</vt:lpstr>
      <vt:lpstr>Unicameral Legislature</vt:lpstr>
      <vt:lpstr>Judicial Review</vt:lpstr>
      <vt:lpstr>Bureaucracy</vt:lpstr>
      <vt:lpstr>Bureaucracy</vt:lpstr>
      <vt:lpstr>Civil Service</vt:lpstr>
      <vt:lpstr>Electoral Systems &amp; Party Systems</vt:lpstr>
      <vt:lpstr>Electoral System</vt:lpstr>
      <vt:lpstr>Plurality</vt:lpstr>
      <vt:lpstr>Single Member District Plurality</vt:lpstr>
      <vt:lpstr>First-Past-the-Post</vt:lpstr>
      <vt:lpstr>Two (Double) Ballot System</vt:lpstr>
      <vt:lpstr>Proportional Representation (PR)</vt:lpstr>
      <vt:lpstr>Proportional Representation (PR)</vt:lpstr>
      <vt:lpstr>Minimum Winning Threshold</vt:lpstr>
      <vt:lpstr>Duverger’s Law</vt:lpstr>
      <vt:lpstr>Duverger’s Law</vt:lpstr>
      <vt:lpstr>Competitive Party Systems</vt:lpstr>
      <vt:lpstr>Multiparty System</vt:lpstr>
      <vt:lpstr>Two-Party System</vt:lpstr>
      <vt:lpstr>One-Party Dominant System</vt:lpstr>
      <vt:lpstr>One-Party System</vt:lpstr>
      <vt:lpstr>Elite Recruitment</vt:lpstr>
      <vt:lpstr>Referendum</vt:lpstr>
      <vt:lpstr>Interest Articulation</vt:lpstr>
      <vt:lpstr>Interest Aggregation</vt:lpstr>
      <vt:lpstr>Interest Articulation</vt:lpstr>
      <vt:lpstr>Pluralist Interest Group Systems</vt:lpstr>
      <vt:lpstr>Corporatism</vt:lpstr>
      <vt:lpstr>Neo-Corporatist Interest Group Systems</vt:lpstr>
      <vt:lpstr>Controlled Interest Group Systems</vt:lpstr>
      <vt:lpstr>Patron/Client Networks</vt:lpstr>
      <vt:lpstr>Citizens, Society, &amp; the State</vt:lpstr>
      <vt:lpstr>Ethnicity</vt:lpstr>
      <vt:lpstr>Political Cleavages</vt:lpstr>
      <vt:lpstr>Political Culture</vt:lpstr>
      <vt:lpstr>Consensual Political Culture</vt:lpstr>
      <vt:lpstr>Conflictual Political Culture</vt:lpstr>
      <vt:lpstr>Political Efficacy</vt:lpstr>
      <vt:lpstr>Transparency</vt:lpstr>
      <vt:lpstr>Social Capital</vt:lpstr>
      <vt:lpstr>Political Socialization</vt:lpstr>
      <vt:lpstr>Political Protest</vt:lpstr>
      <vt:lpstr>Civil Society</vt:lpstr>
      <vt:lpstr>Civil Society</vt:lpstr>
      <vt:lpstr>Non-Governmental Organizations (NGOs)</vt:lpstr>
      <vt:lpstr>Post Materialist Values</vt:lpstr>
      <vt:lpstr>Political &amp; Economic Change</vt:lpstr>
      <vt:lpstr>Reform</vt:lpstr>
      <vt:lpstr>Revolution</vt:lpstr>
      <vt:lpstr>Coup D’etat</vt:lpstr>
      <vt:lpstr>Democratization</vt:lpstr>
      <vt:lpstr>Political Liberalization</vt:lpstr>
      <vt:lpstr>Market Economy</vt:lpstr>
      <vt:lpstr>Command Economy</vt:lpstr>
      <vt:lpstr>Economic Liberalization</vt:lpstr>
      <vt:lpstr>Privatization</vt:lpstr>
      <vt:lpstr>Neoliberalism</vt:lpstr>
      <vt:lpstr>Import Substitution Industrialization</vt:lpstr>
      <vt:lpstr>Structural Adjustment Programs</vt:lpstr>
      <vt:lpstr>Globalization</vt:lpstr>
      <vt:lpstr>Fragmentation</vt:lpstr>
      <vt:lpstr>Modernization</vt:lpstr>
      <vt:lpstr>Modernization Theory</vt:lpstr>
      <vt:lpstr>Public Policy</vt:lpstr>
      <vt:lpstr>Policymaking</vt:lpstr>
      <vt:lpstr>Policy Implementation</vt:lpstr>
      <vt:lpstr>Rentier State</vt:lpstr>
      <vt:lpstr>Rent-seeking</vt:lpstr>
      <vt:lpstr>Economic Indicators</vt:lpstr>
      <vt:lpstr>GDP</vt:lpstr>
      <vt:lpstr>GNP</vt:lpstr>
      <vt:lpstr>Purchasing Power Parity (PPP)</vt:lpstr>
      <vt:lpstr>GINI Index</vt:lpstr>
      <vt:lpstr>Human Development Index (HDI)</vt:lpstr>
      <vt:lpstr>Welfare State</vt:lpstr>
      <vt:lpstr>Freedom House</vt:lpstr>
    </vt:vector>
  </TitlesOfParts>
  <LinksUpToDate>false</LinksUpToDate>
  <SharedDoc>false</SharedDoc>
  <HyperlinksChanged>false</HyperlinksChanged>
  <Application>Microsoft Office PowerPoint</Application>
  <AppVersion>14.0000</AppVersion>
  <PresentationFormat>On-screen Show (4:3)</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2010-09-08T15:23:35Z</dcterms:created>
  <dc:creator>Brad</dc:creator>
  <cp:lastModifiedBy>Windows User</cp:lastModifiedBy>
  <dcterms:modified xsi:type="dcterms:W3CDTF">2013-04-29T18:31:48Z</dcterms:modified>
  <cp:revision>209</cp:revision>
  <dc:title>Slide 1</dc:title>
</cp:coreProperties>
</file>